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72" r:id="rId3"/>
    <p:sldId id="273" r:id="rId4"/>
    <p:sldId id="271" r:id="rId5"/>
    <p:sldId id="274" r:id="rId6"/>
    <p:sldId id="269" r:id="rId7"/>
    <p:sldId id="281" r:id="rId8"/>
    <p:sldId id="277" r:id="rId9"/>
    <p:sldId id="278" r:id="rId10"/>
    <p:sldId id="276" r:id="rId11"/>
    <p:sldId id="279" r:id="rId12"/>
    <p:sldId id="280"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63"/>
    <p:restoredTop sz="95741"/>
  </p:normalViewPr>
  <p:slideViewPr>
    <p:cSldViewPr snapToGrid="0" snapToObjects="1">
      <p:cViewPr>
        <p:scale>
          <a:sx n="81" d="100"/>
          <a:sy n="81" d="100"/>
        </p:scale>
        <p:origin x="1032" y="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6A9FC-8072-4147-A0E5-0008D167DC17}" type="datetimeFigureOut">
              <a:rPr kumimoji="1" lang="zh-CN" altLang="en-US" smtClean="0"/>
              <a:t>2022/7/10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362CCD-B646-5E41-997A-06C7035A36A7}" type="slidenum">
              <a:rPr kumimoji="1" lang="zh-CN" altLang="en-US" smtClean="0"/>
              <a:t>‹#›</a:t>
            </a:fld>
            <a:endParaRPr kumimoji="1" lang="zh-CN" altLang="en-US"/>
          </a:p>
        </p:txBody>
      </p:sp>
    </p:spTree>
    <p:extLst>
      <p:ext uri="{BB962C8B-B14F-4D97-AF65-F5344CB8AC3E}">
        <p14:creationId xmlns:p14="http://schemas.microsoft.com/office/powerpoint/2010/main" val="96542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C04D56-47B8-4656-83CA-BC915EAF59F1}" type="slidenum">
              <a:rPr lang="zh-CN" altLang="en-US" smtClean="0"/>
              <a:t>2</a:t>
            </a:fld>
            <a:endParaRPr lang="zh-CN" altLang="en-US"/>
          </a:p>
        </p:txBody>
      </p:sp>
    </p:spTree>
    <p:extLst>
      <p:ext uri="{BB962C8B-B14F-4D97-AF65-F5344CB8AC3E}">
        <p14:creationId xmlns:p14="http://schemas.microsoft.com/office/powerpoint/2010/main" val="809889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C04D56-47B8-4656-83CA-BC915EAF59F1}" type="slidenum">
              <a:rPr lang="zh-CN" altLang="en-US" smtClean="0"/>
              <a:t>12</a:t>
            </a:fld>
            <a:endParaRPr lang="zh-CN" altLang="en-US"/>
          </a:p>
        </p:txBody>
      </p:sp>
    </p:spTree>
    <p:extLst>
      <p:ext uri="{BB962C8B-B14F-4D97-AF65-F5344CB8AC3E}">
        <p14:creationId xmlns:p14="http://schemas.microsoft.com/office/powerpoint/2010/main" val="709489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C04D56-47B8-4656-83CA-BC915EAF59F1}" type="slidenum">
              <a:rPr lang="zh-CN" altLang="en-US" smtClean="0"/>
              <a:t>3</a:t>
            </a:fld>
            <a:endParaRPr lang="zh-CN" altLang="en-US"/>
          </a:p>
        </p:txBody>
      </p:sp>
    </p:spTree>
    <p:extLst>
      <p:ext uri="{BB962C8B-B14F-4D97-AF65-F5344CB8AC3E}">
        <p14:creationId xmlns:p14="http://schemas.microsoft.com/office/powerpoint/2010/main" val="334822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C04D56-47B8-4656-83CA-BC915EAF59F1}" type="slidenum">
              <a:rPr lang="zh-CN" altLang="en-US" smtClean="0"/>
              <a:t>4</a:t>
            </a:fld>
            <a:endParaRPr lang="zh-CN" altLang="en-US"/>
          </a:p>
        </p:txBody>
      </p:sp>
    </p:spTree>
    <p:extLst>
      <p:ext uri="{BB962C8B-B14F-4D97-AF65-F5344CB8AC3E}">
        <p14:creationId xmlns:p14="http://schemas.microsoft.com/office/powerpoint/2010/main" val="198071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C04D56-47B8-4656-83CA-BC915EAF59F1}" type="slidenum">
              <a:rPr lang="zh-CN" altLang="en-US" smtClean="0"/>
              <a:t>5</a:t>
            </a:fld>
            <a:endParaRPr lang="zh-CN" altLang="en-US"/>
          </a:p>
        </p:txBody>
      </p:sp>
    </p:spTree>
    <p:extLst>
      <p:ext uri="{BB962C8B-B14F-4D97-AF65-F5344CB8AC3E}">
        <p14:creationId xmlns:p14="http://schemas.microsoft.com/office/powerpoint/2010/main" val="3010692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C04D56-47B8-4656-83CA-BC915EAF59F1}" type="slidenum">
              <a:rPr lang="zh-CN" altLang="en-US" smtClean="0"/>
              <a:t>6</a:t>
            </a:fld>
            <a:endParaRPr lang="zh-CN" altLang="en-US"/>
          </a:p>
        </p:txBody>
      </p:sp>
    </p:spTree>
    <p:extLst>
      <p:ext uri="{BB962C8B-B14F-4D97-AF65-F5344CB8AC3E}">
        <p14:creationId xmlns:p14="http://schemas.microsoft.com/office/powerpoint/2010/main" val="158118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C04D56-47B8-4656-83CA-BC915EAF59F1}" type="slidenum">
              <a:rPr lang="zh-CN" altLang="en-US" smtClean="0"/>
              <a:t>8</a:t>
            </a:fld>
            <a:endParaRPr lang="zh-CN" altLang="en-US"/>
          </a:p>
        </p:txBody>
      </p:sp>
    </p:spTree>
    <p:extLst>
      <p:ext uri="{BB962C8B-B14F-4D97-AF65-F5344CB8AC3E}">
        <p14:creationId xmlns:p14="http://schemas.microsoft.com/office/powerpoint/2010/main" val="557843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C04D56-47B8-4656-83CA-BC915EAF59F1}" type="slidenum">
              <a:rPr lang="zh-CN" altLang="en-US" smtClean="0"/>
              <a:t>9</a:t>
            </a:fld>
            <a:endParaRPr lang="zh-CN" altLang="en-US"/>
          </a:p>
        </p:txBody>
      </p:sp>
    </p:spTree>
    <p:extLst>
      <p:ext uri="{BB962C8B-B14F-4D97-AF65-F5344CB8AC3E}">
        <p14:creationId xmlns:p14="http://schemas.microsoft.com/office/powerpoint/2010/main" val="3067829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C04D56-47B8-4656-83CA-BC915EAF59F1}" type="slidenum">
              <a:rPr lang="zh-CN" altLang="en-US" smtClean="0"/>
              <a:t>10</a:t>
            </a:fld>
            <a:endParaRPr lang="zh-CN" altLang="en-US"/>
          </a:p>
        </p:txBody>
      </p:sp>
    </p:spTree>
    <p:extLst>
      <p:ext uri="{BB962C8B-B14F-4D97-AF65-F5344CB8AC3E}">
        <p14:creationId xmlns:p14="http://schemas.microsoft.com/office/powerpoint/2010/main" val="3770285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C04D56-47B8-4656-83CA-BC915EAF59F1}" type="slidenum">
              <a:rPr lang="zh-CN" altLang="en-US" smtClean="0"/>
              <a:t>11</a:t>
            </a:fld>
            <a:endParaRPr lang="zh-CN" altLang="en-US"/>
          </a:p>
        </p:txBody>
      </p:sp>
    </p:spTree>
    <p:extLst>
      <p:ext uri="{BB962C8B-B14F-4D97-AF65-F5344CB8AC3E}">
        <p14:creationId xmlns:p14="http://schemas.microsoft.com/office/powerpoint/2010/main" val="3512956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BD574-46CA-8E46-8FF4-604EB985FFD0}"/>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309864AA-D743-E54E-9B2B-C970906C89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C94F8C43-8A25-8B4B-8037-50948DB86419}"/>
              </a:ext>
            </a:extLst>
          </p:cNvPr>
          <p:cNvSpPr>
            <a:spLocks noGrp="1"/>
          </p:cNvSpPr>
          <p:nvPr>
            <p:ph type="dt" sz="half" idx="10"/>
          </p:nvPr>
        </p:nvSpPr>
        <p:spPr/>
        <p:txBody>
          <a:bodyPr/>
          <a:lstStyle/>
          <a:p>
            <a:fld id="{7AB1ED05-B35A-4B46-AD02-0AF324A0FE17}" type="datetimeFigureOut">
              <a:rPr kumimoji="1" lang="zh-CN" altLang="en-US" smtClean="0"/>
              <a:t>2022/7/10</a:t>
            </a:fld>
            <a:endParaRPr kumimoji="1" lang="zh-CN" altLang="en-US"/>
          </a:p>
        </p:txBody>
      </p:sp>
      <p:sp>
        <p:nvSpPr>
          <p:cNvPr id="5" name="页脚占位符 4">
            <a:extLst>
              <a:ext uri="{FF2B5EF4-FFF2-40B4-BE49-F238E27FC236}">
                <a16:creationId xmlns:a16="http://schemas.microsoft.com/office/drawing/2014/main" id="{E2BF9A7E-7A9F-FD4A-A6A0-FEF8C59C3F1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52DC2AA-8730-D943-A1C1-6C04DF1BECEC}"/>
              </a:ext>
            </a:extLst>
          </p:cNvPr>
          <p:cNvSpPr>
            <a:spLocks noGrp="1"/>
          </p:cNvSpPr>
          <p:nvPr>
            <p:ph type="sldNum" sz="quarter" idx="12"/>
          </p:nvPr>
        </p:nvSpPr>
        <p:spPr/>
        <p:txBody>
          <a:body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2528357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3E3AA7-08F2-5D4C-A89F-D69ECC13B98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AE9F88C-4B1F-5941-A2B7-06B3E3B631C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916B118-356C-FB4C-99D9-09208CDE27E1}"/>
              </a:ext>
            </a:extLst>
          </p:cNvPr>
          <p:cNvSpPr>
            <a:spLocks noGrp="1"/>
          </p:cNvSpPr>
          <p:nvPr>
            <p:ph type="dt" sz="half" idx="10"/>
          </p:nvPr>
        </p:nvSpPr>
        <p:spPr/>
        <p:txBody>
          <a:bodyPr/>
          <a:lstStyle/>
          <a:p>
            <a:fld id="{7AB1ED05-B35A-4B46-AD02-0AF324A0FE17}" type="datetimeFigureOut">
              <a:rPr kumimoji="1" lang="zh-CN" altLang="en-US" smtClean="0"/>
              <a:t>2022/7/10</a:t>
            </a:fld>
            <a:endParaRPr kumimoji="1" lang="zh-CN" altLang="en-US"/>
          </a:p>
        </p:txBody>
      </p:sp>
      <p:sp>
        <p:nvSpPr>
          <p:cNvPr id="5" name="页脚占位符 4">
            <a:extLst>
              <a:ext uri="{FF2B5EF4-FFF2-40B4-BE49-F238E27FC236}">
                <a16:creationId xmlns:a16="http://schemas.microsoft.com/office/drawing/2014/main" id="{712005E1-41BE-2645-9C4E-1DD95AEE95E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98841D-0DF1-6B4B-BD42-D70340D516BB}"/>
              </a:ext>
            </a:extLst>
          </p:cNvPr>
          <p:cNvSpPr>
            <a:spLocks noGrp="1"/>
          </p:cNvSpPr>
          <p:nvPr>
            <p:ph type="sldNum" sz="quarter" idx="12"/>
          </p:nvPr>
        </p:nvSpPr>
        <p:spPr/>
        <p:txBody>
          <a:body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3931940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7F5071C-37FC-1B4C-8034-BAB5F1544AB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916091A-F3C4-BC42-9B4F-25640713FA4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3C3BE7E-A4C5-F343-8A0D-32619AACD7D5}"/>
              </a:ext>
            </a:extLst>
          </p:cNvPr>
          <p:cNvSpPr>
            <a:spLocks noGrp="1"/>
          </p:cNvSpPr>
          <p:nvPr>
            <p:ph type="dt" sz="half" idx="10"/>
          </p:nvPr>
        </p:nvSpPr>
        <p:spPr/>
        <p:txBody>
          <a:bodyPr/>
          <a:lstStyle/>
          <a:p>
            <a:fld id="{7AB1ED05-B35A-4B46-AD02-0AF324A0FE17}" type="datetimeFigureOut">
              <a:rPr kumimoji="1" lang="zh-CN" altLang="en-US" smtClean="0"/>
              <a:t>2022/7/10</a:t>
            </a:fld>
            <a:endParaRPr kumimoji="1" lang="zh-CN" altLang="en-US"/>
          </a:p>
        </p:txBody>
      </p:sp>
      <p:sp>
        <p:nvSpPr>
          <p:cNvPr id="5" name="页脚占位符 4">
            <a:extLst>
              <a:ext uri="{FF2B5EF4-FFF2-40B4-BE49-F238E27FC236}">
                <a16:creationId xmlns:a16="http://schemas.microsoft.com/office/drawing/2014/main" id="{156913F1-624C-644C-8222-BCD1EE7C494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BB4BEA4-2DA3-A94C-BAD7-D4863D4F2DB9}"/>
              </a:ext>
            </a:extLst>
          </p:cNvPr>
          <p:cNvSpPr>
            <a:spLocks noGrp="1"/>
          </p:cNvSpPr>
          <p:nvPr>
            <p:ph type="sldNum" sz="quarter" idx="12"/>
          </p:nvPr>
        </p:nvSpPr>
        <p:spPr/>
        <p:txBody>
          <a:body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1059787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F7BBF-CAA9-C046-8406-C77A7F71063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E306CBF-D19D-8344-85E8-74F57BB5B95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072E483-13DF-6346-ABB6-F520BB98DE21}"/>
              </a:ext>
            </a:extLst>
          </p:cNvPr>
          <p:cNvSpPr>
            <a:spLocks noGrp="1"/>
          </p:cNvSpPr>
          <p:nvPr>
            <p:ph type="dt" sz="half" idx="10"/>
          </p:nvPr>
        </p:nvSpPr>
        <p:spPr/>
        <p:txBody>
          <a:bodyPr/>
          <a:lstStyle/>
          <a:p>
            <a:fld id="{7AB1ED05-B35A-4B46-AD02-0AF324A0FE17}" type="datetimeFigureOut">
              <a:rPr kumimoji="1" lang="zh-CN" altLang="en-US" smtClean="0"/>
              <a:t>2022/7/10</a:t>
            </a:fld>
            <a:endParaRPr kumimoji="1" lang="zh-CN" altLang="en-US"/>
          </a:p>
        </p:txBody>
      </p:sp>
      <p:sp>
        <p:nvSpPr>
          <p:cNvPr id="5" name="页脚占位符 4">
            <a:extLst>
              <a:ext uri="{FF2B5EF4-FFF2-40B4-BE49-F238E27FC236}">
                <a16:creationId xmlns:a16="http://schemas.microsoft.com/office/drawing/2014/main" id="{1D7C876A-D1EC-2F46-89E8-8EB033077E4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13CF1F9-F133-254D-93AA-C064CD25649C}"/>
              </a:ext>
            </a:extLst>
          </p:cNvPr>
          <p:cNvSpPr>
            <a:spLocks noGrp="1"/>
          </p:cNvSpPr>
          <p:nvPr>
            <p:ph type="sldNum" sz="quarter" idx="12"/>
          </p:nvPr>
        </p:nvSpPr>
        <p:spPr/>
        <p:txBody>
          <a:body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319696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06136A-AF9C-FA44-8F7B-BEA80C628AA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36D56D9-E97A-1444-8EB4-B364A618D1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74D403A-1288-4346-8A88-466853EA95A8}"/>
              </a:ext>
            </a:extLst>
          </p:cNvPr>
          <p:cNvSpPr>
            <a:spLocks noGrp="1"/>
          </p:cNvSpPr>
          <p:nvPr>
            <p:ph type="dt" sz="half" idx="10"/>
          </p:nvPr>
        </p:nvSpPr>
        <p:spPr/>
        <p:txBody>
          <a:bodyPr/>
          <a:lstStyle/>
          <a:p>
            <a:fld id="{7AB1ED05-B35A-4B46-AD02-0AF324A0FE17}" type="datetimeFigureOut">
              <a:rPr kumimoji="1" lang="zh-CN" altLang="en-US" smtClean="0"/>
              <a:t>2022/7/10</a:t>
            </a:fld>
            <a:endParaRPr kumimoji="1" lang="zh-CN" altLang="en-US"/>
          </a:p>
        </p:txBody>
      </p:sp>
      <p:sp>
        <p:nvSpPr>
          <p:cNvPr id="5" name="页脚占位符 4">
            <a:extLst>
              <a:ext uri="{FF2B5EF4-FFF2-40B4-BE49-F238E27FC236}">
                <a16:creationId xmlns:a16="http://schemas.microsoft.com/office/drawing/2014/main" id="{CD247030-7426-C441-AB54-1D88F08422E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3238C51-D10D-F34D-8462-42BFAE38C7AD}"/>
              </a:ext>
            </a:extLst>
          </p:cNvPr>
          <p:cNvSpPr>
            <a:spLocks noGrp="1"/>
          </p:cNvSpPr>
          <p:nvPr>
            <p:ph type="sldNum" sz="quarter" idx="12"/>
          </p:nvPr>
        </p:nvSpPr>
        <p:spPr/>
        <p:txBody>
          <a:body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2656460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08225-1E32-EB48-B9B0-F2585C31C57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05BC33D-FA29-944E-B50B-8E0E37D1DC1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3E81BC0-3A8D-B541-87F7-089AB89F548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446CE31-381A-7341-9A22-6C5B2BC962A6}"/>
              </a:ext>
            </a:extLst>
          </p:cNvPr>
          <p:cNvSpPr>
            <a:spLocks noGrp="1"/>
          </p:cNvSpPr>
          <p:nvPr>
            <p:ph type="dt" sz="half" idx="10"/>
          </p:nvPr>
        </p:nvSpPr>
        <p:spPr/>
        <p:txBody>
          <a:bodyPr/>
          <a:lstStyle/>
          <a:p>
            <a:fld id="{7AB1ED05-B35A-4B46-AD02-0AF324A0FE17}" type="datetimeFigureOut">
              <a:rPr kumimoji="1" lang="zh-CN" altLang="en-US" smtClean="0"/>
              <a:t>2022/7/10</a:t>
            </a:fld>
            <a:endParaRPr kumimoji="1" lang="zh-CN" altLang="en-US"/>
          </a:p>
        </p:txBody>
      </p:sp>
      <p:sp>
        <p:nvSpPr>
          <p:cNvPr id="6" name="页脚占位符 5">
            <a:extLst>
              <a:ext uri="{FF2B5EF4-FFF2-40B4-BE49-F238E27FC236}">
                <a16:creationId xmlns:a16="http://schemas.microsoft.com/office/drawing/2014/main" id="{D1C6C72E-99D5-B94D-9FBF-80002318610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E0DB5BE-67F2-D541-8A04-43A01C9A0B82}"/>
              </a:ext>
            </a:extLst>
          </p:cNvPr>
          <p:cNvSpPr>
            <a:spLocks noGrp="1"/>
          </p:cNvSpPr>
          <p:nvPr>
            <p:ph type="sldNum" sz="quarter" idx="12"/>
          </p:nvPr>
        </p:nvSpPr>
        <p:spPr/>
        <p:txBody>
          <a:body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726707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C97C1-2F2D-D149-B352-B290FA10E13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BE230D4-D76A-E04A-A61A-5564BD8E0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225AE695-ECD1-2A46-B5C2-66E1BD49578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9DBC8CF-6449-304E-83BE-C28D2A50D4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04F9347E-2847-6E4D-BFA7-BCEFEA85CEA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CD0DEC67-1933-8141-A00E-AFC27D690F14}"/>
              </a:ext>
            </a:extLst>
          </p:cNvPr>
          <p:cNvSpPr>
            <a:spLocks noGrp="1"/>
          </p:cNvSpPr>
          <p:nvPr>
            <p:ph type="dt" sz="half" idx="10"/>
          </p:nvPr>
        </p:nvSpPr>
        <p:spPr/>
        <p:txBody>
          <a:bodyPr/>
          <a:lstStyle/>
          <a:p>
            <a:fld id="{7AB1ED05-B35A-4B46-AD02-0AF324A0FE17}" type="datetimeFigureOut">
              <a:rPr kumimoji="1" lang="zh-CN" altLang="en-US" smtClean="0"/>
              <a:t>2022/7/10</a:t>
            </a:fld>
            <a:endParaRPr kumimoji="1" lang="zh-CN" altLang="en-US"/>
          </a:p>
        </p:txBody>
      </p:sp>
      <p:sp>
        <p:nvSpPr>
          <p:cNvPr id="8" name="页脚占位符 7">
            <a:extLst>
              <a:ext uri="{FF2B5EF4-FFF2-40B4-BE49-F238E27FC236}">
                <a16:creationId xmlns:a16="http://schemas.microsoft.com/office/drawing/2014/main" id="{6FCE077D-5334-9D41-A767-8C6A4C67663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33F550C-224C-A940-94AE-21654D304BDB}"/>
              </a:ext>
            </a:extLst>
          </p:cNvPr>
          <p:cNvSpPr>
            <a:spLocks noGrp="1"/>
          </p:cNvSpPr>
          <p:nvPr>
            <p:ph type="sldNum" sz="quarter" idx="12"/>
          </p:nvPr>
        </p:nvSpPr>
        <p:spPr/>
        <p:txBody>
          <a:body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1515524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D09F1-3C36-FE4C-A62E-5FE85D7F3BF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F1EA7F1-4583-2F4C-BEEB-10A46372218D}"/>
              </a:ext>
            </a:extLst>
          </p:cNvPr>
          <p:cNvSpPr>
            <a:spLocks noGrp="1"/>
          </p:cNvSpPr>
          <p:nvPr>
            <p:ph type="dt" sz="half" idx="10"/>
          </p:nvPr>
        </p:nvSpPr>
        <p:spPr/>
        <p:txBody>
          <a:bodyPr/>
          <a:lstStyle/>
          <a:p>
            <a:fld id="{7AB1ED05-B35A-4B46-AD02-0AF324A0FE17}" type="datetimeFigureOut">
              <a:rPr kumimoji="1" lang="zh-CN" altLang="en-US" smtClean="0"/>
              <a:t>2022/7/10</a:t>
            </a:fld>
            <a:endParaRPr kumimoji="1" lang="zh-CN" altLang="en-US"/>
          </a:p>
        </p:txBody>
      </p:sp>
      <p:sp>
        <p:nvSpPr>
          <p:cNvPr id="4" name="页脚占位符 3">
            <a:extLst>
              <a:ext uri="{FF2B5EF4-FFF2-40B4-BE49-F238E27FC236}">
                <a16:creationId xmlns:a16="http://schemas.microsoft.com/office/drawing/2014/main" id="{A3F24313-DA5A-FF43-A587-2FD8E5506E6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7AD8D421-3581-A74F-ADA3-55DB7B06EEF1}"/>
              </a:ext>
            </a:extLst>
          </p:cNvPr>
          <p:cNvSpPr>
            <a:spLocks noGrp="1"/>
          </p:cNvSpPr>
          <p:nvPr>
            <p:ph type="sldNum" sz="quarter" idx="12"/>
          </p:nvPr>
        </p:nvSpPr>
        <p:spPr/>
        <p:txBody>
          <a:body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1586760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D462B9-662B-A846-B02F-2B6DDDEADDCC}"/>
              </a:ext>
            </a:extLst>
          </p:cNvPr>
          <p:cNvSpPr>
            <a:spLocks noGrp="1"/>
          </p:cNvSpPr>
          <p:nvPr>
            <p:ph type="dt" sz="half" idx="10"/>
          </p:nvPr>
        </p:nvSpPr>
        <p:spPr/>
        <p:txBody>
          <a:bodyPr/>
          <a:lstStyle/>
          <a:p>
            <a:fld id="{7AB1ED05-B35A-4B46-AD02-0AF324A0FE17}" type="datetimeFigureOut">
              <a:rPr kumimoji="1" lang="zh-CN" altLang="en-US" smtClean="0"/>
              <a:t>2022/7/10</a:t>
            </a:fld>
            <a:endParaRPr kumimoji="1" lang="zh-CN" altLang="en-US"/>
          </a:p>
        </p:txBody>
      </p:sp>
      <p:sp>
        <p:nvSpPr>
          <p:cNvPr id="3" name="页脚占位符 2">
            <a:extLst>
              <a:ext uri="{FF2B5EF4-FFF2-40B4-BE49-F238E27FC236}">
                <a16:creationId xmlns:a16="http://schemas.microsoft.com/office/drawing/2014/main" id="{30FE88DF-FABA-C74C-B1FE-8CA53746A51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FC011AE-1EC7-0D41-80C8-3CC33FF56FC3}"/>
              </a:ext>
            </a:extLst>
          </p:cNvPr>
          <p:cNvSpPr>
            <a:spLocks noGrp="1"/>
          </p:cNvSpPr>
          <p:nvPr>
            <p:ph type="sldNum" sz="quarter" idx="12"/>
          </p:nvPr>
        </p:nvSpPr>
        <p:spPr/>
        <p:txBody>
          <a:body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2597352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3C8AE-82F1-144C-86AB-78B262897B8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35AAE85-6D25-094B-9C25-D6D48C039F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5505B81-D24C-5A41-AAC5-519467B38F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12BFABB-EAC5-D644-8B80-1B8CFCFDFBC7}"/>
              </a:ext>
            </a:extLst>
          </p:cNvPr>
          <p:cNvSpPr>
            <a:spLocks noGrp="1"/>
          </p:cNvSpPr>
          <p:nvPr>
            <p:ph type="dt" sz="half" idx="10"/>
          </p:nvPr>
        </p:nvSpPr>
        <p:spPr/>
        <p:txBody>
          <a:bodyPr/>
          <a:lstStyle/>
          <a:p>
            <a:fld id="{7AB1ED05-B35A-4B46-AD02-0AF324A0FE17}" type="datetimeFigureOut">
              <a:rPr kumimoji="1" lang="zh-CN" altLang="en-US" smtClean="0"/>
              <a:t>2022/7/10</a:t>
            </a:fld>
            <a:endParaRPr kumimoji="1" lang="zh-CN" altLang="en-US"/>
          </a:p>
        </p:txBody>
      </p:sp>
      <p:sp>
        <p:nvSpPr>
          <p:cNvPr id="6" name="页脚占位符 5">
            <a:extLst>
              <a:ext uri="{FF2B5EF4-FFF2-40B4-BE49-F238E27FC236}">
                <a16:creationId xmlns:a16="http://schemas.microsoft.com/office/drawing/2014/main" id="{7C029DC9-F8C1-344E-9D18-38C8527BAC4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13E0C75-0AE5-6E4C-8929-67D89E147E92}"/>
              </a:ext>
            </a:extLst>
          </p:cNvPr>
          <p:cNvSpPr>
            <a:spLocks noGrp="1"/>
          </p:cNvSpPr>
          <p:nvPr>
            <p:ph type="sldNum" sz="quarter" idx="12"/>
          </p:nvPr>
        </p:nvSpPr>
        <p:spPr/>
        <p:txBody>
          <a:body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564460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77F38-B619-1142-8F00-F15839D7E5C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4625B35C-C682-7A4D-AB88-71A12D0799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17F3071-03B6-6C40-8164-A90B5FE7C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B890E8B-9354-5E47-A8A2-63CF1BFFA272}"/>
              </a:ext>
            </a:extLst>
          </p:cNvPr>
          <p:cNvSpPr>
            <a:spLocks noGrp="1"/>
          </p:cNvSpPr>
          <p:nvPr>
            <p:ph type="dt" sz="half" idx="10"/>
          </p:nvPr>
        </p:nvSpPr>
        <p:spPr/>
        <p:txBody>
          <a:bodyPr/>
          <a:lstStyle/>
          <a:p>
            <a:fld id="{7AB1ED05-B35A-4B46-AD02-0AF324A0FE17}" type="datetimeFigureOut">
              <a:rPr kumimoji="1" lang="zh-CN" altLang="en-US" smtClean="0"/>
              <a:t>2022/7/10</a:t>
            </a:fld>
            <a:endParaRPr kumimoji="1" lang="zh-CN" altLang="en-US"/>
          </a:p>
        </p:txBody>
      </p:sp>
      <p:sp>
        <p:nvSpPr>
          <p:cNvPr id="6" name="页脚占位符 5">
            <a:extLst>
              <a:ext uri="{FF2B5EF4-FFF2-40B4-BE49-F238E27FC236}">
                <a16:creationId xmlns:a16="http://schemas.microsoft.com/office/drawing/2014/main" id="{A06CBB6A-2D06-914E-AFE3-F8F38EA191D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F9DE5F3-6112-524C-8DB9-20B72A02F61B}"/>
              </a:ext>
            </a:extLst>
          </p:cNvPr>
          <p:cNvSpPr>
            <a:spLocks noGrp="1"/>
          </p:cNvSpPr>
          <p:nvPr>
            <p:ph type="sldNum" sz="quarter" idx="12"/>
          </p:nvPr>
        </p:nvSpPr>
        <p:spPr/>
        <p:txBody>
          <a:body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519890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1C20FE6-91A8-9D48-B1A3-38381D5F78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8172BE9-DB8A-7C4E-9014-44879BEA4A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727906E-568B-404C-85EF-AD0326C3F9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B1ED05-B35A-4B46-AD02-0AF324A0FE17}" type="datetimeFigureOut">
              <a:rPr kumimoji="1" lang="zh-CN" altLang="en-US" smtClean="0"/>
              <a:t>2022/7/10</a:t>
            </a:fld>
            <a:endParaRPr kumimoji="1" lang="zh-CN" altLang="en-US"/>
          </a:p>
        </p:txBody>
      </p:sp>
      <p:sp>
        <p:nvSpPr>
          <p:cNvPr id="5" name="页脚占位符 4">
            <a:extLst>
              <a:ext uri="{FF2B5EF4-FFF2-40B4-BE49-F238E27FC236}">
                <a16:creationId xmlns:a16="http://schemas.microsoft.com/office/drawing/2014/main" id="{88EC1D1E-118F-6D49-A831-6E7FF5B991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A76B637-8711-594B-88CF-3147EA6FAC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02007-7C69-E647-80D1-3F3F19AFBC43}" type="slidenum">
              <a:rPr kumimoji="1" lang="zh-CN" altLang="en-US" smtClean="0"/>
              <a:t>‹#›</a:t>
            </a:fld>
            <a:endParaRPr kumimoji="1" lang="zh-CN" altLang="en-US"/>
          </a:p>
        </p:txBody>
      </p:sp>
    </p:spTree>
    <p:extLst>
      <p:ext uri="{BB962C8B-B14F-4D97-AF65-F5344CB8AC3E}">
        <p14:creationId xmlns:p14="http://schemas.microsoft.com/office/powerpoint/2010/main" val="3940178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11.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10" Type="http://schemas.openxmlformats.org/officeDocument/2006/relationships/image" Target="../media/image72.jpeg"/><Relationship Id="rId4" Type="http://schemas.openxmlformats.org/officeDocument/2006/relationships/image" Target="../media/image66.jpeg"/><Relationship Id="rId9" Type="http://schemas.openxmlformats.org/officeDocument/2006/relationships/image" Target="../media/image71.jpeg"/></Relationships>
</file>

<file path=ppt/slides/_rels/slide1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_rels/slide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230804D-08A0-5548-A0D1-B67178AD3EA4}"/>
              </a:ext>
            </a:extLst>
          </p:cNvPr>
          <p:cNvSpPr/>
          <p:nvPr/>
        </p:nvSpPr>
        <p:spPr>
          <a:xfrm>
            <a:off x="930166" y="712939"/>
            <a:ext cx="9982503" cy="523220"/>
          </a:xfrm>
          <a:prstGeom prst="rect">
            <a:avLst/>
          </a:prstGeom>
        </p:spPr>
        <p:txBody>
          <a:bodyPr wrap="square">
            <a:spAutoFit/>
          </a:bodyPr>
          <a:lstStyle/>
          <a:p>
            <a:r>
              <a:rPr lang="zh-CN" altLang="en-US" sz="2800" b="1" dirty="0">
                <a:effectLst/>
                <a:latin typeface="Helvetica" pitchFamily="2" charset="0"/>
              </a:rPr>
              <a:t>基于注意力感知和时序信息聚合的目标跟踪算法研究</a:t>
            </a:r>
          </a:p>
        </p:txBody>
      </p:sp>
      <p:sp>
        <p:nvSpPr>
          <p:cNvPr id="8" name="文本框 7">
            <a:extLst>
              <a:ext uri="{FF2B5EF4-FFF2-40B4-BE49-F238E27FC236}">
                <a16:creationId xmlns:a16="http://schemas.microsoft.com/office/drawing/2014/main" id="{BB6201E0-A8F4-E747-A3E5-EE27BED9E156}"/>
              </a:ext>
            </a:extLst>
          </p:cNvPr>
          <p:cNvSpPr txBox="1"/>
          <p:nvPr/>
        </p:nvSpPr>
        <p:spPr>
          <a:xfrm>
            <a:off x="1119352" y="2136338"/>
            <a:ext cx="4339650" cy="2585323"/>
          </a:xfrm>
          <a:prstGeom prst="rect">
            <a:avLst/>
          </a:prstGeom>
          <a:noFill/>
        </p:spPr>
        <p:txBody>
          <a:bodyPr wrap="none" rtlCol="0">
            <a:spAutoFit/>
          </a:bodyPr>
          <a:lstStyle/>
          <a:p>
            <a:r>
              <a:rPr kumimoji="1" lang="zh-CN" altLang="en-US" dirty="0"/>
              <a:t>目前已有的三种主流的目标跟踪的算法：</a:t>
            </a:r>
            <a:endParaRPr kumimoji="1" lang="en-US" altLang="zh-CN" dirty="0"/>
          </a:p>
          <a:p>
            <a:r>
              <a:rPr kumimoji="1" lang="zh-CN" altLang="en-US" dirty="0"/>
              <a:t>（</a:t>
            </a:r>
            <a:r>
              <a:rPr kumimoji="1" lang="en-US" altLang="zh-CN" dirty="0"/>
              <a:t>1</a:t>
            </a:r>
            <a:r>
              <a:rPr kumimoji="1" lang="zh-CN" altLang="en-US" dirty="0"/>
              <a:t>）基于相关滤波</a:t>
            </a:r>
            <a:endParaRPr kumimoji="1" lang="en-US" altLang="zh-CN" dirty="0"/>
          </a:p>
          <a:p>
            <a:r>
              <a:rPr kumimoji="1" lang="zh-CN" altLang="en-US" dirty="0"/>
              <a:t>（</a:t>
            </a:r>
            <a:r>
              <a:rPr kumimoji="1" lang="en-US" altLang="zh-CN" dirty="0"/>
              <a:t>2</a:t>
            </a:r>
            <a:r>
              <a:rPr kumimoji="1" lang="zh-CN" altLang="en-US" dirty="0"/>
              <a:t>）基于孪生网络</a:t>
            </a:r>
            <a:endParaRPr kumimoji="1" lang="en-US" altLang="zh-CN" dirty="0"/>
          </a:p>
          <a:p>
            <a:r>
              <a:rPr kumimoji="1" lang="zh-CN" altLang="en-US" dirty="0"/>
              <a:t>（</a:t>
            </a:r>
            <a:r>
              <a:rPr kumimoji="1" lang="en-US" altLang="zh-CN" dirty="0"/>
              <a:t>3</a:t>
            </a:r>
            <a:r>
              <a:rPr kumimoji="1" lang="zh-CN" altLang="en-US" dirty="0"/>
              <a:t>）基于</a:t>
            </a:r>
            <a:r>
              <a:rPr kumimoji="1" lang="en-US" altLang="zh-CN" dirty="0"/>
              <a:t>Transformer</a:t>
            </a:r>
          </a:p>
          <a:p>
            <a:endParaRPr kumimoji="1" lang="en-US" altLang="zh-CN" dirty="0"/>
          </a:p>
          <a:p>
            <a:r>
              <a:rPr kumimoji="1" lang="zh-CN" altLang="en-US" dirty="0"/>
              <a:t>待解决的问题：</a:t>
            </a:r>
            <a:endParaRPr kumimoji="1" lang="en-US" altLang="zh-CN" dirty="0"/>
          </a:p>
          <a:p>
            <a:r>
              <a:rPr kumimoji="1" lang="zh-CN" altLang="en-US" dirty="0"/>
              <a:t>（</a:t>
            </a:r>
            <a:r>
              <a:rPr kumimoji="1" lang="en-US" altLang="zh-CN" dirty="0"/>
              <a:t>1</a:t>
            </a:r>
            <a:r>
              <a:rPr kumimoji="1" lang="zh-CN" altLang="en-US" dirty="0"/>
              <a:t>）目标表现剧烈变化的问题</a:t>
            </a:r>
            <a:endParaRPr kumimoji="1" lang="en-US" altLang="zh-CN" dirty="0"/>
          </a:p>
          <a:p>
            <a:r>
              <a:rPr kumimoji="1" lang="zh-CN" altLang="en-US" dirty="0"/>
              <a:t>（</a:t>
            </a:r>
            <a:r>
              <a:rPr kumimoji="1" lang="en-US" altLang="zh-CN" dirty="0"/>
              <a:t>2</a:t>
            </a:r>
            <a:r>
              <a:rPr kumimoji="1" lang="zh-CN" altLang="en-US" dirty="0"/>
              <a:t>）复杂背景干扰的问题</a:t>
            </a:r>
            <a:endParaRPr kumimoji="1" lang="en-US" altLang="zh-CN" dirty="0"/>
          </a:p>
          <a:p>
            <a:r>
              <a:rPr kumimoji="1" lang="zh-CN" altLang="en-US" dirty="0"/>
              <a:t>（</a:t>
            </a:r>
            <a:r>
              <a:rPr kumimoji="1" lang="en-US" altLang="zh-CN" dirty="0"/>
              <a:t>3</a:t>
            </a:r>
            <a:r>
              <a:rPr kumimoji="1" lang="zh-CN" altLang="en-US" dirty="0"/>
              <a:t>）目标不连贯运动的问题</a:t>
            </a:r>
          </a:p>
        </p:txBody>
      </p:sp>
      <p:pic>
        <p:nvPicPr>
          <p:cNvPr id="9" name="图片 8">
            <a:extLst>
              <a:ext uri="{FF2B5EF4-FFF2-40B4-BE49-F238E27FC236}">
                <a16:creationId xmlns:a16="http://schemas.microsoft.com/office/drawing/2014/main" id="{3EB74376-A808-2B49-A2BE-4B20F24C3F7F}"/>
              </a:ext>
            </a:extLst>
          </p:cNvPr>
          <p:cNvPicPr>
            <a:picLocks noChangeAspect="1"/>
          </p:cNvPicPr>
          <p:nvPr/>
        </p:nvPicPr>
        <p:blipFill>
          <a:blip r:embed="rId2"/>
          <a:stretch>
            <a:fillRect/>
          </a:stretch>
        </p:blipFill>
        <p:spPr>
          <a:xfrm>
            <a:off x="5669892" y="1639612"/>
            <a:ext cx="6062305" cy="4505449"/>
          </a:xfrm>
          <a:prstGeom prst="rect">
            <a:avLst/>
          </a:prstGeom>
        </p:spPr>
      </p:pic>
    </p:spTree>
    <p:extLst>
      <p:ext uri="{BB962C8B-B14F-4D97-AF65-F5344CB8AC3E}">
        <p14:creationId xmlns:p14="http://schemas.microsoft.com/office/powerpoint/2010/main" val="2049915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 y="691829"/>
            <a:ext cx="3985871" cy="6081107"/>
          </a:xfrm>
          <a:ln>
            <a:solidFill>
              <a:schemeClr val="tx1"/>
            </a:solidFill>
          </a:ln>
        </p:spPr>
        <p:txBody>
          <a:bodyPr>
            <a:normAutofit/>
          </a:bodyPr>
          <a:lstStyle/>
          <a:p>
            <a:pPr marL="0" indent="0">
              <a:buNone/>
            </a:pPr>
            <a:r>
              <a:rPr lang="en-US" altLang="zh-CN" sz="2400" dirty="0"/>
              <a:t>Motivation</a:t>
            </a:r>
          </a:p>
          <a:p>
            <a:pPr marL="72000" indent="-72000" algn="just">
              <a:lnSpc>
                <a:spcPct val="110000"/>
              </a:lnSpc>
              <a:spcBef>
                <a:spcPts val="0"/>
              </a:spcBef>
              <a:buFontTx/>
              <a:buChar char="-"/>
            </a:pPr>
            <a:r>
              <a:rPr lang="zh-CN" altLang="en-US" sz="1400" dirty="0"/>
              <a:t>大多数方法只利用了卷积神经网络中的单个全局语义层特征。单一的全局语义特征难以有效区分与目标相似的干扰物，导致跟踪器在跟踪过程中经常发生漂移现象。这些卷积神经网络因为它们没有学习到热红外图像专有的特征模式，降低了特征模型对热红外目标的判别能力。</a:t>
            </a:r>
            <a:endParaRPr lang="en-US" altLang="zh-CN" sz="1400" dirty="0"/>
          </a:p>
          <a:p>
            <a:pPr marL="0" indent="0" algn="just">
              <a:lnSpc>
                <a:spcPct val="110000"/>
              </a:lnSpc>
              <a:spcBef>
                <a:spcPts val="0"/>
              </a:spcBef>
              <a:buNone/>
            </a:pPr>
            <a:r>
              <a:rPr lang="en-US" altLang="zh-CN" sz="2400" dirty="0">
                <a:solidFill>
                  <a:prstClr val="black"/>
                </a:solidFill>
              </a:rPr>
              <a:t>Idea</a:t>
            </a:r>
            <a:endParaRPr lang="en-US" altLang="zh-CN" sz="1400" dirty="0"/>
          </a:p>
          <a:p>
            <a:pPr marL="72000" indent="-72000" algn="just">
              <a:lnSpc>
                <a:spcPct val="110000"/>
              </a:lnSpc>
              <a:spcBef>
                <a:spcPts val="0"/>
              </a:spcBef>
              <a:buFontTx/>
              <a:buChar char="-"/>
            </a:pPr>
            <a:r>
              <a:rPr lang="zh-CN" altLang="en-US" sz="1400" dirty="0"/>
              <a:t>提出在匹配网络框架下同时学习热红外图像的局部结构特征与全局语义特征增强特征模型对相似干扰物的判别能力。</a:t>
            </a:r>
          </a:p>
          <a:p>
            <a:pPr marL="72000" indent="-72000" algn="just">
              <a:lnSpc>
                <a:spcPct val="110000"/>
              </a:lnSpc>
              <a:spcBef>
                <a:spcPts val="0"/>
              </a:spcBef>
              <a:buFontTx/>
              <a:buChar char="-"/>
            </a:pPr>
            <a:r>
              <a:rPr lang="zh-CN" altLang="en-US" sz="1400" dirty="0"/>
              <a:t>设计了一个局部结构感知模型与一个全局语义增强模型分别获取具有判别性的局部结构特征与全局语义特征。此外，提出一个最小化相对熵的融合网络模块，自适应的学习两种特征的融合权重</a:t>
            </a:r>
            <a:endParaRPr lang="en-US" altLang="zh-CN" sz="1400" dirty="0"/>
          </a:p>
          <a:p>
            <a:pPr marL="72000" indent="-72000" algn="just">
              <a:lnSpc>
                <a:spcPct val="110000"/>
              </a:lnSpc>
              <a:spcBef>
                <a:spcPts val="0"/>
              </a:spcBef>
              <a:buFontTx/>
              <a:buChar char="-"/>
            </a:pPr>
            <a:r>
              <a:rPr lang="en-US" altLang="zh-CN" sz="2400" dirty="0"/>
              <a:t>Framework</a:t>
            </a:r>
          </a:p>
          <a:p>
            <a:pPr marL="0" indent="0" algn="just">
              <a:lnSpc>
                <a:spcPct val="110000"/>
              </a:lnSpc>
              <a:spcBef>
                <a:spcPts val="0"/>
              </a:spcBef>
              <a:buNone/>
            </a:pPr>
            <a:endParaRPr lang="en-US" altLang="zh-CN" sz="1400" dirty="0"/>
          </a:p>
        </p:txBody>
      </p:sp>
      <p:sp>
        <p:nvSpPr>
          <p:cNvPr id="4" name="内容占位符 2"/>
          <p:cNvSpPr txBox="1">
            <a:spLocks/>
          </p:cNvSpPr>
          <p:nvPr/>
        </p:nvSpPr>
        <p:spPr>
          <a:xfrm>
            <a:off x="4048125" y="691834"/>
            <a:ext cx="4119215" cy="60811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zh-CN" altLang="en-US" sz="1300" b="1" dirty="0"/>
              <a:t>局部结构特征匹配网络</a:t>
            </a:r>
            <a:r>
              <a:rPr lang="en-US" altLang="zh-CN" sz="1300" b="1" dirty="0"/>
              <a:t>:</a:t>
            </a:r>
          </a:p>
          <a:p>
            <a:pPr marL="0" indent="0">
              <a:lnSpc>
                <a:spcPct val="110000"/>
              </a:lnSpc>
              <a:spcBef>
                <a:spcPts val="0"/>
              </a:spcBef>
              <a:buNone/>
            </a:pPr>
            <a:r>
              <a:rPr lang="zh-CN" altLang="en-US" sz="1300" b="1" dirty="0"/>
              <a:t>（</a:t>
            </a:r>
            <a:r>
              <a:rPr lang="en-US" altLang="zh-CN" sz="1300" b="1" dirty="0"/>
              <a:t>1</a:t>
            </a:r>
            <a:r>
              <a:rPr lang="zh-CN" altLang="en-US" sz="1300" b="1" dirty="0"/>
              <a:t>）局部特征</a:t>
            </a: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a:t>
            </a:r>
            <a:r>
              <a:rPr lang="en-US" altLang="zh-CN" sz="1300" b="1" dirty="0"/>
              <a:t>2</a:t>
            </a:r>
            <a:r>
              <a:rPr lang="zh-CN" altLang="en-US" sz="1300" b="1" dirty="0"/>
              <a:t>）匹配公式</a:t>
            </a: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全局结构特性匹配网络：</a:t>
            </a:r>
            <a:endParaRPr lang="en-US" altLang="zh-CN" sz="1300" b="1" dirty="0"/>
          </a:p>
          <a:p>
            <a:pPr marL="0" indent="0">
              <a:lnSpc>
                <a:spcPct val="110000"/>
              </a:lnSpc>
              <a:spcBef>
                <a:spcPts val="0"/>
              </a:spcBef>
              <a:buNone/>
            </a:pPr>
            <a:r>
              <a:rPr lang="zh-CN" altLang="en-US" sz="1300" b="1" dirty="0"/>
              <a:t>（</a:t>
            </a:r>
            <a:r>
              <a:rPr lang="en-US" altLang="zh-CN" sz="1300" b="1" dirty="0"/>
              <a:t>1</a:t>
            </a:r>
            <a:r>
              <a:rPr lang="zh-CN" altLang="en-US" sz="1300" b="1" dirty="0"/>
              <a:t>）全局特征</a:t>
            </a: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a:t>
            </a:r>
            <a:r>
              <a:rPr lang="en-US" altLang="zh-CN" sz="1300" b="1" dirty="0"/>
              <a:t>2</a:t>
            </a:r>
            <a:r>
              <a:rPr lang="zh-CN" altLang="en-US" sz="1300" b="1" dirty="0"/>
              <a:t>）匹配公式</a:t>
            </a:r>
            <a:endParaRPr lang="en-US" altLang="zh-CN" sz="1300" b="1" dirty="0"/>
          </a:p>
          <a:p>
            <a:pPr marL="0" indent="0">
              <a:lnSpc>
                <a:spcPct val="110000"/>
              </a:lnSpc>
              <a:spcBef>
                <a:spcPts val="0"/>
              </a:spcBef>
              <a:buNone/>
            </a:pPr>
            <a:endParaRPr lang="en-US" altLang="zh-CN" sz="1300" b="1" dirty="0">
              <a:solidFill>
                <a:prstClr val="black"/>
              </a:solidFill>
            </a:endParaRPr>
          </a:p>
          <a:p>
            <a:pPr marL="0" indent="0">
              <a:lnSpc>
                <a:spcPct val="110000"/>
              </a:lnSpc>
              <a:spcBef>
                <a:spcPts val="0"/>
              </a:spcBef>
              <a:buNone/>
            </a:pPr>
            <a:endParaRPr lang="en-US" altLang="zh-CN" sz="1300" b="1" dirty="0">
              <a:solidFill>
                <a:prstClr val="black"/>
              </a:solidFill>
            </a:endParaRPr>
          </a:p>
          <a:p>
            <a:pPr marL="0" indent="0">
              <a:lnSpc>
                <a:spcPct val="110000"/>
              </a:lnSpc>
              <a:spcBef>
                <a:spcPts val="0"/>
              </a:spcBef>
              <a:buNone/>
            </a:pPr>
            <a:r>
              <a:rPr lang="zh-CN" altLang="en-US" sz="1300" b="1" dirty="0">
                <a:solidFill>
                  <a:prstClr val="black"/>
                </a:solidFill>
              </a:rPr>
              <a:t>相对熵融合：</a:t>
            </a:r>
            <a:endParaRPr lang="en-US" altLang="zh-CN" sz="1300" b="1" dirty="0">
              <a:solidFill>
                <a:prstClr val="black"/>
              </a:solidFill>
            </a:endParaRPr>
          </a:p>
          <a:p>
            <a:pPr marL="0" indent="0">
              <a:lnSpc>
                <a:spcPct val="11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r>
              <a:rPr lang="en-US" altLang="zh-CN" sz="2400" dirty="0">
                <a:solidFill>
                  <a:prstClr val="black"/>
                </a:solidFill>
              </a:rPr>
              <a:t>Experiments &amp; Analysis</a:t>
            </a:r>
          </a:p>
          <a:p>
            <a:pPr marL="0" lvl="0" indent="0">
              <a:lnSpc>
                <a:spcPct val="110000"/>
              </a:lnSpc>
              <a:spcBef>
                <a:spcPts val="0"/>
              </a:spcBef>
              <a:buNone/>
            </a:pPr>
            <a:r>
              <a:rPr lang="en-US" altLang="zh-CN" sz="1200" b="1" dirty="0">
                <a:solidFill>
                  <a:prstClr val="black"/>
                </a:solidFill>
              </a:rPr>
              <a:t>Implementations.</a:t>
            </a:r>
          </a:p>
          <a:p>
            <a:pPr marL="0" lvl="0" indent="0">
              <a:lnSpc>
                <a:spcPct val="110000"/>
              </a:lnSpc>
              <a:spcBef>
                <a:spcPts val="0"/>
              </a:spcBef>
              <a:buNone/>
            </a:pPr>
            <a:r>
              <a:rPr lang="en-US" altLang="zh-CN" sz="1200" b="1" dirty="0">
                <a:solidFill>
                  <a:prstClr val="black"/>
                </a:solidFill>
              </a:rPr>
              <a:t>Backbone</a:t>
            </a:r>
            <a:r>
              <a:rPr lang="zh-CN" altLang="en-US" sz="1200" b="1" dirty="0">
                <a:solidFill>
                  <a:prstClr val="black"/>
                </a:solidFill>
              </a:rPr>
              <a:t> </a:t>
            </a:r>
            <a:r>
              <a:rPr lang="en-US" altLang="zh-CN" sz="1200" b="1" dirty="0" err="1">
                <a:solidFill>
                  <a:prstClr val="black"/>
                </a:solidFill>
              </a:rPr>
              <a:t>AlexNet</a:t>
            </a:r>
            <a:endParaRPr lang="en-US" altLang="zh-CN" sz="1200" b="1" dirty="0">
              <a:solidFill>
                <a:prstClr val="black"/>
              </a:solidFill>
            </a:endParaRPr>
          </a:p>
          <a:p>
            <a:pPr marL="0" lvl="0" indent="0">
              <a:lnSpc>
                <a:spcPct val="110000"/>
              </a:lnSpc>
              <a:spcBef>
                <a:spcPts val="0"/>
              </a:spcBef>
              <a:buNone/>
            </a:pPr>
            <a:r>
              <a:rPr lang="zh-CN" altLang="en-US" sz="1200" b="1" dirty="0">
                <a:solidFill>
                  <a:prstClr val="black"/>
                </a:solidFill>
              </a:rPr>
              <a:t>局部特征 </a:t>
            </a:r>
            <a:r>
              <a:rPr lang="en-US" altLang="zh-CN" sz="1200" b="1" dirty="0">
                <a:solidFill>
                  <a:prstClr val="black"/>
                </a:solidFill>
              </a:rPr>
              <a:t>Conv3</a:t>
            </a:r>
          </a:p>
          <a:p>
            <a:pPr marL="0" lvl="0" indent="0">
              <a:lnSpc>
                <a:spcPct val="110000"/>
              </a:lnSpc>
              <a:spcBef>
                <a:spcPts val="0"/>
              </a:spcBef>
              <a:buNone/>
            </a:pPr>
            <a:r>
              <a:rPr lang="zh-CN" altLang="en-US" sz="1200" b="1" dirty="0">
                <a:solidFill>
                  <a:prstClr val="black"/>
                </a:solidFill>
              </a:rPr>
              <a:t>全局特征 </a:t>
            </a:r>
            <a:r>
              <a:rPr lang="en-US" altLang="zh-CN" sz="1200" b="1" dirty="0">
                <a:solidFill>
                  <a:prstClr val="black"/>
                </a:solidFill>
              </a:rPr>
              <a:t>Conv5</a:t>
            </a:r>
            <a:endParaRPr lang="en-US" altLang="zh-CN" sz="1300" dirty="0"/>
          </a:p>
        </p:txBody>
      </p:sp>
      <p:sp>
        <p:nvSpPr>
          <p:cNvPr id="5" name="内容占位符 2"/>
          <p:cNvSpPr txBox="1">
            <a:spLocks/>
          </p:cNvSpPr>
          <p:nvPr/>
        </p:nvSpPr>
        <p:spPr>
          <a:xfrm>
            <a:off x="8201018" y="691830"/>
            <a:ext cx="3926305" cy="6081106"/>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p:txBody>
      </p:sp>
      <p:sp>
        <p:nvSpPr>
          <p:cNvPr id="6" name="内容占位符 2"/>
          <p:cNvSpPr txBox="1">
            <a:spLocks/>
          </p:cNvSpPr>
          <p:nvPr/>
        </p:nvSpPr>
        <p:spPr>
          <a:xfrm>
            <a:off x="0" y="108859"/>
            <a:ext cx="11610473" cy="510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CN" sz="1600" dirty="0"/>
              <a:t>[TMM 2020] </a:t>
            </a:r>
            <a:r>
              <a:rPr lang="en-US" altLang="zh-CN" sz="1600" b="1" dirty="0"/>
              <a:t>Learning Deep Multi-level Similarity for Thermal Infrared Object Tracking</a:t>
            </a:r>
          </a:p>
          <a:p>
            <a:pPr marL="0" indent="0">
              <a:lnSpc>
                <a:spcPct val="110000"/>
              </a:lnSpc>
              <a:spcBef>
                <a:spcPts val="0"/>
              </a:spcBef>
              <a:buNone/>
            </a:pPr>
            <a:r>
              <a:rPr lang="en-US" altLang="zh-CN" sz="1200" dirty="0" err="1"/>
              <a:t>Qiao</a:t>
            </a:r>
            <a:r>
              <a:rPr lang="en-US" altLang="zh-CN" sz="1200" dirty="0"/>
              <a:t> Liu, Xin Li, </a:t>
            </a:r>
            <a:r>
              <a:rPr lang="en-US" altLang="zh-CN" sz="1200" dirty="0" err="1"/>
              <a:t>Zhenyu</a:t>
            </a:r>
            <a:r>
              <a:rPr lang="en-US" altLang="zh-CN" sz="1200" dirty="0"/>
              <a:t> He*, Nana Fan, Di Yuan, </a:t>
            </a:r>
            <a:r>
              <a:rPr lang="en-US" altLang="zh-CN" sz="1200" dirty="0" err="1"/>
              <a:t>Hongpeng</a:t>
            </a:r>
            <a:r>
              <a:rPr lang="en-US" altLang="zh-CN" sz="1200" dirty="0"/>
              <a:t> Wang</a:t>
            </a:r>
            <a:r>
              <a:rPr lang="zh-CN" altLang="en-US" sz="1200" dirty="0"/>
              <a:t> </a:t>
            </a:r>
            <a:r>
              <a:rPr lang="en-US" altLang="zh-CN" sz="1200" dirty="0"/>
              <a:t>[paper] https://</a:t>
            </a:r>
            <a:r>
              <a:rPr lang="en-US" altLang="zh-CN" sz="1200" dirty="0" err="1"/>
              <a:t>arxiv.org</a:t>
            </a:r>
            <a:r>
              <a:rPr lang="en-US" altLang="zh-CN" sz="1200" dirty="0"/>
              <a:t>/pdf/2203.16092.pdf</a:t>
            </a:r>
          </a:p>
        </p:txBody>
      </p:sp>
      <p:pic>
        <p:nvPicPr>
          <p:cNvPr id="7" name="图片 6">
            <a:extLst>
              <a:ext uri="{FF2B5EF4-FFF2-40B4-BE49-F238E27FC236}">
                <a16:creationId xmlns:a16="http://schemas.microsoft.com/office/drawing/2014/main" id="{ABD3EEA3-3D18-6A4E-B094-A2196015C110}"/>
              </a:ext>
            </a:extLst>
          </p:cNvPr>
          <p:cNvPicPr>
            <a:picLocks noChangeAspect="1"/>
          </p:cNvPicPr>
          <p:nvPr/>
        </p:nvPicPr>
        <p:blipFill>
          <a:blip r:embed="rId3"/>
          <a:stretch>
            <a:fillRect/>
          </a:stretch>
        </p:blipFill>
        <p:spPr>
          <a:xfrm>
            <a:off x="115754" y="5252321"/>
            <a:ext cx="3812565" cy="1420572"/>
          </a:xfrm>
          <a:prstGeom prst="rect">
            <a:avLst/>
          </a:prstGeom>
        </p:spPr>
      </p:pic>
      <p:pic>
        <p:nvPicPr>
          <p:cNvPr id="8" name="图片 7">
            <a:extLst>
              <a:ext uri="{FF2B5EF4-FFF2-40B4-BE49-F238E27FC236}">
                <a16:creationId xmlns:a16="http://schemas.microsoft.com/office/drawing/2014/main" id="{A0D39118-7992-CB40-920A-F5D538B0EEB5}"/>
              </a:ext>
            </a:extLst>
          </p:cNvPr>
          <p:cNvPicPr>
            <a:picLocks noChangeAspect="1"/>
          </p:cNvPicPr>
          <p:nvPr/>
        </p:nvPicPr>
        <p:blipFill>
          <a:blip r:embed="rId4"/>
          <a:stretch>
            <a:fillRect/>
          </a:stretch>
        </p:blipFill>
        <p:spPr>
          <a:xfrm>
            <a:off x="5005136" y="1273942"/>
            <a:ext cx="1600200" cy="431800"/>
          </a:xfrm>
          <a:prstGeom prst="rect">
            <a:avLst/>
          </a:prstGeom>
        </p:spPr>
      </p:pic>
      <p:pic>
        <p:nvPicPr>
          <p:cNvPr id="9" name="图片 8">
            <a:extLst>
              <a:ext uri="{FF2B5EF4-FFF2-40B4-BE49-F238E27FC236}">
                <a16:creationId xmlns:a16="http://schemas.microsoft.com/office/drawing/2014/main" id="{311FDD7E-3E39-F048-8810-EBB635C11938}"/>
              </a:ext>
            </a:extLst>
          </p:cNvPr>
          <p:cNvPicPr>
            <a:picLocks noChangeAspect="1"/>
          </p:cNvPicPr>
          <p:nvPr/>
        </p:nvPicPr>
        <p:blipFill>
          <a:blip r:embed="rId5"/>
          <a:stretch>
            <a:fillRect/>
          </a:stretch>
        </p:blipFill>
        <p:spPr>
          <a:xfrm>
            <a:off x="4895850" y="2116400"/>
            <a:ext cx="2400300" cy="342900"/>
          </a:xfrm>
          <a:prstGeom prst="rect">
            <a:avLst/>
          </a:prstGeom>
        </p:spPr>
      </p:pic>
      <p:pic>
        <p:nvPicPr>
          <p:cNvPr id="10" name="图片 9">
            <a:extLst>
              <a:ext uri="{FF2B5EF4-FFF2-40B4-BE49-F238E27FC236}">
                <a16:creationId xmlns:a16="http://schemas.microsoft.com/office/drawing/2014/main" id="{F5CF4520-7F53-C142-8C32-072F5D331024}"/>
              </a:ext>
            </a:extLst>
          </p:cNvPr>
          <p:cNvPicPr>
            <a:picLocks noChangeAspect="1"/>
          </p:cNvPicPr>
          <p:nvPr/>
        </p:nvPicPr>
        <p:blipFill>
          <a:blip r:embed="rId6"/>
          <a:stretch>
            <a:fillRect/>
          </a:stretch>
        </p:blipFill>
        <p:spPr>
          <a:xfrm>
            <a:off x="4597400" y="3251200"/>
            <a:ext cx="2997200" cy="355600"/>
          </a:xfrm>
          <a:prstGeom prst="rect">
            <a:avLst/>
          </a:prstGeom>
        </p:spPr>
      </p:pic>
      <p:pic>
        <p:nvPicPr>
          <p:cNvPr id="11" name="图片 10">
            <a:extLst>
              <a:ext uri="{FF2B5EF4-FFF2-40B4-BE49-F238E27FC236}">
                <a16:creationId xmlns:a16="http://schemas.microsoft.com/office/drawing/2014/main" id="{D1E42282-64E7-4241-8F56-E60C0FBA83AF}"/>
              </a:ext>
            </a:extLst>
          </p:cNvPr>
          <p:cNvPicPr>
            <a:picLocks noChangeAspect="1"/>
          </p:cNvPicPr>
          <p:nvPr/>
        </p:nvPicPr>
        <p:blipFill>
          <a:blip r:embed="rId7"/>
          <a:stretch>
            <a:fillRect/>
          </a:stretch>
        </p:blipFill>
        <p:spPr>
          <a:xfrm>
            <a:off x="4806442" y="4085579"/>
            <a:ext cx="2578100" cy="368300"/>
          </a:xfrm>
          <a:prstGeom prst="rect">
            <a:avLst/>
          </a:prstGeom>
        </p:spPr>
      </p:pic>
      <p:pic>
        <p:nvPicPr>
          <p:cNvPr id="12" name="图片 11">
            <a:extLst>
              <a:ext uri="{FF2B5EF4-FFF2-40B4-BE49-F238E27FC236}">
                <a16:creationId xmlns:a16="http://schemas.microsoft.com/office/drawing/2014/main" id="{44F913F3-45B1-BE43-9483-0BEEEA0DF00A}"/>
              </a:ext>
            </a:extLst>
          </p:cNvPr>
          <p:cNvPicPr>
            <a:picLocks noChangeAspect="1"/>
          </p:cNvPicPr>
          <p:nvPr/>
        </p:nvPicPr>
        <p:blipFill>
          <a:blip r:embed="rId8"/>
          <a:stretch>
            <a:fillRect/>
          </a:stretch>
        </p:blipFill>
        <p:spPr>
          <a:xfrm>
            <a:off x="4895850" y="4859916"/>
            <a:ext cx="2476500" cy="317500"/>
          </a:xfrm>
          <a:prstGeom prst="rect">
            <a:avLst/>
          </a:prstGeom>
        </p:spPr>
      </p:pic>
      <p:pic>
        <p:nvPicPr>
          <p:cNvPr id="13" name="图片 12">
            <a:extLst>
              <a:ext uri="{FF2B5EF4-FFF2-40B4-BE49-F238E27FC236}">
                <a16:creationId xmlns:a16="http://schemas.microsoft.com/office/drawing/2014/main" id="{FB828361-070E-E14E-B99D-675AAEEB8CDA}"/>
              </a:ext>
            </a:extLst>
          </p:cNvPr>
          <p:cNvPicPr>
            <a:picLocks noChangeAspect="1"/>
          </p:cNvPicPr>
          <p:nvPr/>
        </p:nvPicPr>
        <p:blipFill>
          <a:blip r:embed="rId9"/>
          <a:stretch>
            <a:fillRect/>
          </a:stretch>
        </p:blipFill>
        <p:spPr>
          <a:xfrm>
            <a:off x="8280181" y="971466"/>
            <a:ext cx="3767978" cy="1312442"/>
          </a:xfrm>
          <a:prstGeom prst="rect">
            <a:avLst/>
          </a:prstGeom>
        </p:spPr>
      </p:pic>
      <p:pic>
        <p:nvPicPr>
          <p:cNvPr id="14" name="图片 13">
            <a:extLst>
              <a:ext uri="{FF2B5EF4-FFF2-40B4-BE49-F238E27FC236}">
                <a16:creationId xmlns:a16="http://schemas.microsoft.com/office/drawing/2014/main" id="{D0018B9C-636A-4448-ABF0-0FE6EAA2E49C}"/>
              </a:ext>
            </a:extLst>
          </p:cNvPr>
          <p:cNvPicPr>
            <a:picLocks noChangeAspect="1"/>
          </p:cNvPicPr>
          <p:nvPr/>
        </p:nvPicPr>
        <p:blipFill>
          <a:blip r:embed="rId10"/>
          <a:stretch>
            <a:fillRect/>
          </a:stretch>
        </p:blipFill>
        <p:spPr>
          <a:xfrm>
            <a:off x="8463027" y="2459300"/>
            <a:ext cx="3402285" cy="2687519"/>
          </a:xfrm>
          <a:prstGeom prst="rect">
            <a:avLst/>
          </a:prstGeom>
        </p:spPr>
      </p:pic>
      <p:pic>
        <p:nvPicPr>
          <p:cNvPr id="15" name="图片 14">
            <a:extLst>
              <a:ext uri="{FF2B5EF4-FFF2-40B4-BE49-F238E27FC236}">
                <a16:creationId xmlns:a16="http://schemas.microsoft.com/office/drawing/2014/main" id="{74E02625-E54B-7047-BEBC-687DD756B0E6}"/>
              </a:ext>
            </a:extLst>
          </p:cNvPr>
          <p:cNvPicPr>
            <a:picLocks noChangeAspect="1"/>
          </p:cNvPicPr>
          <p:nvPr/>
        </p:nvPicPr>
        <p:blipFill>
          <a:blip r:embed="rId11"/>
          <a:stretch>
            <a:fillRect/>
          </a:stretch>
        </p:blipFill>
        <p:spPr>
          <a:xfrm>
            <a:off x="8682011" y="5252321"/>
            <a:ext cx="2964315" cy="1420572"/>
          </a:xfrm>
          <a:prstGeom prst="rect">
            <a:avLst/>
          </a:prstGeom>
        </p:spPr>
      </p:pic>
    </p:spTree>
    <p:extLst>
      <p:ext uri="{BB962C8B-B14F-4D97-AF65-F5344CB8AC3E}">
        <p14:creationId xmlns:p14="http://schemas.microsoft.com/office/powerpoint/2010/main" val="287361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 y="691829"/>
            <a:ext cx="3985871" cy="6081107"/>
          </a:xfrm>
          <a:ln>
            <a:solidFill>
              <a:schemeClr val="tx1"/>
            </a:solidFill>
          </a:ln>
        </p:spPr>
        <p:txBody>
          <a:bodyPr>
            <a:normAutofit/>
          </a:bodyPr>
          <a:lstStyle/>
          <a:p>
            <a:pPr marL="0" indent="0">
              <a:buNone/>
            </a:pPr>
            <a:r>
              <a:rPr lang="en-US" altLang="zh-CN" sz="2400" dirty="0"/>
              <a:t>Motivation</a:t>
            </a:r>
          </a:p>
          <a:p>
            <a:pPr marL="0" indent="0" algn="just">
              <a:lnSpc>
                <a:spcPct val="110000"/>
              </a:lnSpc>
              <a:spcBef>
                <a:spcPts val="0"/>
              </a:spcBef>
              <a:buNone/>
            </a:pPr>
            <a:r>
              <a:rPr lang="en-US" altLang="zh-CN" sz="1400" dirty="0"/>
              <a:t>-</a:t>
            </a:r>
            <a:r>
              <a:rPr lang="zh-CN" altLang="en-US" sz="1400" dirty="0"/>
              <a:t>第一，这些匹配的跟踪方法没有显式的学习区分不同类的样本，即学到的特征对所有的语义目标都是敏感的。第二，它们的特征模型难以有效的区分与目标相似的干扰物，因为缺少细粒度的判别信息。</a:t>
            </a:r>
            <a:endParaRPr lang="en-US" altLang="zh-CN" sz="1400" dirty="0"/>
          </a:p>
          <a:p>
            <a:pPr marL="0" indent="0" algn="just">
              <a:lnSpc>
                <a:spcPct val="110000"/>
              </a:lnSpc>
              <a:spcBef>
                <a:spcPts val="0"/>
              </a:spcBef>
              <a:buNone/>
            </a:pPr>
            <a:r>
              <a:rPr lang="en-US" altLang="zh-CN" sz="2400" dirty="0">
                <a:solidFill>
                  <a:prstClr val="black"/>
                </a:solidFill>
              </a:rPr>
              <a:t>Idea</a:t>
            </a:r>
            <a:endParaRPr lang="en-US" altLang="zh-CN" sz="1400" dirty="0"/>
          </a:p>
          <a:p>
            <a:pPr marL="0" indent="0" algn="just">
              <a:lnSpc>
                <a:spcPct val="110000"/>
              </a:lnSpc>
              <a:spcBef>
                <a:spcPts val="0"/>
              </a:spcBef>
              <a:buNone/>
            </a:pPr>
            <a:r>
              <a:rPr lang="en-US" altLang="zh-CN" sz="1400" dirty="0"/>
              <a:t>-</a:t>
            </a:r>
            <a:r>
              <a:rPr lang="zh-CN" altLang="en-US" sz="1400" dirty="0"/>
              <a:t>提出学习热红外专用的判别性特征与细粒度关联特征模型表示热红外图像目标，并基于此双层特征模型设计了一个离线与一个在线的热红外跟踪方法。</a:t>
            </a:r>
          </a:p>
          <a:p>
            <a:pPr marL="0" indent="0" algn="just">
              <a:lnSpc>
                <a:spcPct val="110000"/>
              </a:lnSpc>
              <a:spcBef>
                <a:spcPts val="0"/>
              </a:spcBef>
              <a:buNone/>
            </a:pPr>
            <a:r>
              <a:rPr lang="en-US" altLang="zh-CN" sz="1400" dirty="0"/>
              <a:t>-</a:t>
            </a:r>
            <a:r>
              <a:rPr lang="zh-CN" altLang="en-US" sz="1400" dirty="0"/>
              <a:t>设计了一个细粒度感知模块学习热红外图像目标的细粒度关联特征。同时提出一个基于多任务架构的匹配网络同时学习热红外专用的判别性特征与细粒度关联特征</a:t>
            </a:r>
            <a:endParaRPr lang="en-US" altLang="zh-CN" sz="1400" dirty="0"/>
          </a:p>
          <a:p>
            <a:pPr marL="0" indent="0" algn="just">
              <a:lnSpc>
                <a:spcPct val="110000"/>
              </a:lnSpc>
              <a:spcBef>
                <a:spcPts val="0"/>
              </a:spcBef>
              <a:buNone/>
            </a:pPr>
            <a:r>
              <a:rPr lang="en-US" altLang="zh-CN" sz="2400" dirty="0"/>
              <a:t>Framework</a:t>
            </a:r>
          </a:p>
          <a:p>
            <a:pPr marL="0" indent="0" algn="just">
              <a:lnSpc>
                <a:spcPct val="110000"/>
              </a:lnSpc>
              <a:spcBef>
                <a:spcPts val="0"/>
              </a:spcBef>
              <a:buNone/>
            </a:pPr>
            <a:endParaRPr lang="en-US" altLang="zh-CN" sz="1400" dirty="0"/>
          </a:p>
        </p:txBody>
      </p:sp>
      <p:sp>
        <p:nvSpPr>
          <p:cNvPr id="4" name="内容占位符 2"/>
          <p:cNvSpPr txBox="1">
            <a:spLocks/>
          </p:cNvSpPr>
          <p:nvPr/>
        </p:nvSpPr>
        <p:spPr>
          <a:xfrm>
            <a:off x="4048125" y="691834"/>
            <a:ext cx="4119215" cy="60811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zh-CN" altLang="en-US" sz="1300" b="1" dirty="0"/>
              <a:t>判别式匹公式</a:t>
            </a:r>
            <a:r>
              <a:rPr lang="en-US" altLang="zh-CN" sz="1300" b="1" dirty="0"/>
              <a:t>:</a:t>
            </a:r>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热红外专用判别式训练</a:t>
            </a:r>
            <a:r>
              <a:rPr lang="en-US" altLang="zh-CN" sz="1300" b="1" dirty="0"/>
              <a:t>Loss</a:t>
            </a:r>
            <a:r>
              <a:rPr lang="zh-CN" altLang="en-US" sz="1300" b="1" dirty="0"/>
              <a:t>（特征提取使用一个</a:t>
            </a:r>
            <a:r>
              <a:rPr lang="en-US" altLang="zh-CN" sz="1300" b="1" dirty="0"/>
              <a:t>1</a:t>
            </a:r>
            <a:r>
              <a:rPr lang="zh-CN" altLang="en-US" sz="1300" b="1" dirty="0"/>
              <a:t>*</a:t>
            </a:r>
            <a:r>
              <a:rPr lang="en-US" altLang="zh-CN" sz="1300" b="1" dirty="0"/>
              <a:t>1</a:t>
            </a:r>
            <a:r>
              <a:rPr lang="zh-CN" altLang="en-US" sz="1300" b="1" dirty="0"/>
              <a:t>的卷积核和一个归一化层）：</a:t>
            </a: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细粒度匹配公式</a:t>
            </a: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细粒度关联模块</a:t>
            </a:r>
            <a:endParaRPr lang="en-US" altLang="zh-CN" sz="1300" b="1" dirty="0"/>
          </a:p>
          <a:p>
            <a:pPr marL="0" indent="0">
              <a:lnSpc>
                <a:spcPct val="110000"/>
              </a:lnSpc>
              <a:spcBef>
                <a:spcPts val="0"/>
              </a:spcBef>
              <a:buNone/>
            </a:pPr>
            <a:endParaRPr lang="en-US" altLang="zh-CN" sz="1300" b="1" dirty="0"/>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r>
              <a:rPr lang="en-US" altLang="zh-CN" sz="2400" dirty="0">
                <a:solidFill>
                  <a:prstClr val="black"/>
                </a:solidFill>
              </a:rPr>
              <a:t>Experiments &amp; Analysis</a:t>
            </a:r>
          </a:p>
          <a:p>
            <a:pPr marL="0" lvl="0" indent="0">
              <a:lnSpc>
                <a:spcPct val="110000"/>
              </a:lnSpc>
              <a:spcBef>
                <a:spcPts val="0"/>
              </a:spcBef>
              <a:buNone/>
            </a:pPr>
            <a:r>
              <a:rPr lang="en-US" altLang="zh-CN" sz="1200" b="1" dirty="0">
                <a:solidFill>
                  <a:prstClr val="black"/>
                </a:solidFill>
              </a:rPr>
              <a:t>Implementations.</a:t>
            </a:r>
          </a:p>
          <a:p>
            <a:pPr marL="0" lvl="0" indent="0">
              <a:lnSpc>
                <a:spcPct val="110000"/>
              </a:lnSpc>
              <a:spcBef>
                <a:spcPts val="0"/>
              </a:spcBef>
              <a:buNone/>
            </a:pPr>
            <a:r>
              <a:rPr lang="en-US" altLang="zh-CN" sz="1300" b="1" dirty="0"/>
              <a:t>Backbone</a:t>
            </a:r>
            <a:r>
              <a:rPr lang="zh-CN" altLang="en-US" sz="1300" b="1" dirty="0"/>
              <a:t> </a:t>
            </a:r>
            <a:r>
              <a:rPr lang="en-US" altLang="zh-CN" sz="1300" b="1" dirty="0" err="1"/>
              <a:t>AlexNet</a:t>
            </a:r>
            <a:endParaRPr lang="en-US" altLang="zh-CN" sz="1300" b="1" dirty="0"/>
          </a:p>
        </p:txBody>
      </p:sp>
      <p:sp>
        <p:nvSpPr>
          <p:cNvPr id="5" name="内容占位符 2"/>
          <p:cNvSpPr txBox="1">
            <a:spLocks/>
          </p:cNvSpPr>
          <p:nvPr/>
        </p:nvSpPr>
        <p:spPr>
          <a:xfrm>
            <a:off x="8201018" y="691830"/>
            <a:ext cx="3926305" cy="6081106"/>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p:txBody>
      </p:sp>
      <p:sp>
        <p:nvSpPr>
          <p:cNvPr id="6" name="内容占位符 2"/>
          <p:cNvSpPr txBox="1">
            <a:spLocks/>
          </p:cNvSpPr>
          <p:nvPr/>
        </p:nvSpPr>
        <p:spPr>
          <a:xfrm>
            <a:off x="0" y="108859"/>
            <a:ext cx="11610473" cy="510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CN" sz="1600" dirty="0"/>
              <a:t>[AAAI 2020] </a:t>
            </a:r>
            <a:r>
              <a:rPr lang="en-US" altLang="zh-CN" sz="1600" b="1" dirty="0"/>
              <a:t>Multi-Task Driven Feature Models for Thermal Infrared Tracking </a:t>
            </a:r>
          </a:p>
          <a:p>
            <a:pPr marL="0" indent="0">
              <a:lnSpc>
                <a:spcPct val="110000"/>
              </a:lnSpc>
              <a:spcBef>
                <a:spcPts val="0"/>
              </a:spcBef>
              <a:buNone/>
            </a:pPr>
            <a:r>
              <a:rPr lang="en-US" altLang="zh-CN" sz="1200" dirty="0" err="1"/>
              <a:t>Qiao</a:t>
            </a:r>
            <a:r>
              <a:rPr lang="en-US" altLang="zh-CN" sz="1200" dirty="0"/>
              <a:t> Liu, Xin Li, </a:t>
            </a:r>
            <a:r>
              <a:rPr lang="en-US" altLang="zh-CN" sz="1200" dirty="0" err="1"/>
              <a:t>Zhenyu</a:t>
            </a:r>
            <a:r>
              <a:rPr lang="en-US" altLang="zh-CN" sz="1200" dirty="0"/>
              <a:t> He*, Nana Fan, Di Yuan, Wei Liu, </a:t>
            </a:r>
            <a:r>
              <a:rPr lang="en-US" altLang="zh-CN" sz="1200" dirty="0" err="1"/>
              <a:t>Yongsheng</a:t>
            </a:r>
            <a:r>
              <a:rPr lang="en-US" altLang="zh-CN" sz="1200" dirty="0"/>
              <a:t> Liang</a:t>
            </a:r>
            <a:r>
              <a:rPr lang="zh-CN" altLang="en-US" sz="1200" dirty="0"/>
              <a:t> </a:t>
            </a:r>
            <a:r>
              <a:rPr lang="en-US" altLang="zh-CN" sz="1200" dirty="0"/>
              <a:t>[paper] https://</a:t>
            </a:r>
            <a:r>
              <a:rPr lang="en-US" altLang="zh-CN" sz="1200" dirty="0" err="1"/>
              <a:t>arxiv.org</a:t>
            </a:r>
            <a:r>
              <a:rPr lang="en-US" altLang="zh-CN" sz="1200" dirty="0"/>
              <a:t>/pdf/1911.11384.pdf</a:t>
            </a:r>
          </a:p>
        </p:txBody>
      </p:sp>
      <p:pic>
        <p:nvPicPr>
          <p:cNvPr id="7" name="图片 6">
            <a:extLst>
              <a:ext uri="{FF2B5EF4-FFF2-40B4-BE49-F238E27FC236}">
                <a16:creationId xmlns:a16="http://schemas.microsoft.com/office/drawing/2014/main" id="{453F64E2-AA57-924C-AEC1-E64DF337BE76}"/>
              </a:ext>
            </a:extLst>
          </p:cNvPr>
          <p:cNvPicPr>
            <a:picLocks noChangeAspect="1"/>
          </p:cNvPicPr>
          <p:nvPr/>
        </p:nvPicPr>
        <p:blipFill>
          <a:blip r:embed="rId3"/>
          <a:stretch>
            <a:fillRect/>
          </a:stretch>
        </p:blipFill>
        <p:spPr>
          <a:xfrm>
            <a:off x="514479" y="4868404"/>
            <a:ext cx="2752039" cy="1880737"/>
          </a:xfrm>
          <a:prstGeom prst="rect">
            <a:avLst/>
          </a:prstGeom>
        </p:spPr>
      </p:pic>
      <p:pic>
        <p:nvPicPr>
          <p:cNvPr id="8" name="图片 7">
            <a:extLst>
              <a:ext uri="{FF2B5EF4-FFF2-40B4-BE49-F238E27FC236}">
                <a16:creationId xmlns:a16="http://schemas.microsoft.com/office/drawing/2014/main" id="{111333FB-9B9D-AC4F-B0B8-FD8D7C0B00D6}"/>
              </a:ext>
            </a:extLst>
          </p:cNvPr>
          <p:cNvPicPr>
            <a:picLocks noChangeAspect="1"/>
          </p:cNvPicPr>
          <p:nvPr/>
        </p:nvPicPr>
        <p:blipFill>
          <a:blip r:embed="rId4"/>
          <a:stretch>
            <a:fillRect/>
          </a:stretch>
        </p:blipFill>
        <p:spPr>
          <a:xfrm>
            <a:off x="4888529" y="1067944"/>
            <a:ext cx="2197100" cy="355600"/>
          </a:xfrm>
          <a:prstGeom prst="rect">
            <a:avLst/>
          </a:prstGeom>
        </p:spPr>
      </p:pic>
      <p:pic>
        <p:nvPicPr>
          <p:cNvPr id="9" name="图片 8">
            <a:extLst>
              <a:ext uri="{FF2B5EF4-FFF2-40B4-BE49-F238E27FC236}">
                <a16:creationId xmlns:a16="http://schemas.microsoft.com/office/drawing/2014/main" id="{0BBC8A8E-5F8A-2847-BA74-44B5CBC6CB56}"/>
              </a:ext>
            </a:extLst>
          </p:cNvPr>
          <p:cNvPicPr>
            <a:picLocks noChangeAspect="1"/>
          </p:cNvPicPr>
          <p:nvPr/>
        </p:nvPicPr>
        <p:blipFill>
          <a:blip r:embed="rId5"/>
          <a:stretch>
            <a:fillRect/>
          </a:stretch>
        </p:blipFill>
        <p:spPr>
          <a:xfrm>
            <a:off x="5081336" y="1947857"/>
            <a:ext cx="1447800" cy="381000"/>
          </a:xfrm>
          <a:prstGeom prst="rect">
            <a:avLst/>
          </a:prstGeom>
        </p:spPr>
      </p:pic>
      <p:pic>
        <p:nvPicPr>
          <p:cNvPr id="10" name="图片 9">
            <a:extLst>
              <a:ext uri="{FF2B5EF4-FFF2-40B4-BE49-F238E27FC236}">
                <a16:creationId xmlns:a16="http://schemas.microsoft.com/office/drawing/2014/main" id="{E6287200-D9E1-B045-82B8-77FF9CA88714}"/>
              </a:ext>
            </a:extLst>
          </p:cNvPr>
          <p:cNvPicPr>
            <a:picLocks noChangeAspect="1"/>
          </p:cNvPicPr>
          <p:nvPr/>
        </p:nvPicPr>
        <p:blipFill>
          <a:blip r:embed="rId6"/>
          <a:stretch>
            <a:fillRect/>
          </a:stretch>
        </p:blipFill>
        <p:spPr>
          <a:xfrm>
            <a:off x="4793282" y="2902840"/>
            <a:ext cx="2628900" cy="279400"/>
          </a:xfrm>
          <a:prstGeom prst="rect">
            <a:avLst/>
          </a:prstGeom>
        </p:spPr>
      </p:pic>
      <p:pic>
        <p:nvPicPr>
          <p:cNvPr id="11" name="图片 10">
            <a:extLst>
              <a:ext uri="{FF2B5EF4-FFF2-40B4-BE49-F238E27FC236}">
                <a16:creationId xmlns:a16="http://schemas.microsoft.com/office/drawing/2014/main" id="{3B375A61-C040-9A4D-B38C-EBFBC8B0905F}"/>
              </a:ext>
            </a:extLst>
          </p:cNvPr>
          <p:cNvPicPr>
            <a:picLocks noChangeAspect="1"/>
          </p:cNvPicPr>
          <p:nvPr/>
        </p:nvPicPr>
        <p:blipFill>
          <a:blip r:embed="rId7"/>
          <a:stretch>
            <a:fillRect/>
          </a:stretch>
        </p:blipFill>
        <p:spPr>
          <a:xfrm>
            <a:off x="4596174" y="3735027"/>
            <a:ext cx="2579758" cy="1920049"/>
          </a:xfrm>
          <a:prstGeom prst="rect">
            <a:avLst/>
          </a:prstGeom>
        </p:spPr>
      </p:pic>
      <p:pic>
        <p:nvPicPr>
          <p:cNvPr id="12" name="图片 11">
            <a:extLst>
              <a:ext uri="{FF2B5EF4-FFF2-40B4-BE49-F238E27FC236}">
                <a16:creationId xmlns:a16="http://schemas.microsoft.com/office/drawing/2014/main" id="{D9663B6A-331E-8D43-93B5-8E19F23ABDBD}"/>
              </a:ext>
            </a:extLst>
          </p:cNvPr>
          <p:cNvPicPr>
            <a:picLocks noChangeAspect="1"/>
          </p:cNvPicPr>
          <p:nvPr/>
        </p:nvPicPr>
        <p:blipFill>
          <a:blip r:embed="rId8"/>
          <a:stretch>
            <a:fillRect/>
          </a:stretch>
        </p:blipFill>
        <p:spPr>
          <a:xfrm>
            <a:off x="8471679" y="972730"/>
            <a:ext cx="3384982" cy="1165627"/>
          </a:xfrm>
          <a:prstGeom prst="rect">
            <a:avLst/>
          </a:prstGeom>
        </p:spPr>
      </p:pic>
      <p:pic>
        <p:nvPicPr>
          <p:cNvPr id="13" name="图片 12">
            <a:extLst>
              <a:ext uri="{FF2B5EF4-FFF2-40B4-BE49-F238E27FC236}">
                <a16:creationId xmlns:a16="http://schemas.microsoft.com/office/drawing/2014/main" id="{171A5ECC-3F62-8847-A41D-4B68B0D6248E}"/>
              </a:ext>
            </a:extLst>
          </p:cNvPr>
          <p:cNvPicPr>
            <a:picLocks noChangeAspect="1"/>
          </p:cNvPicPr>
          <p:nvPr/>
        </p:nvPicPr>
        <p:blipFill>
          <a:blip r:embed="rId9"/>
          <a:stretch>
            <a:fillRect/>
          </a:stretch>
        </p:blipFill>
        <p:spPr>
          <a:xfrm>
            <a:off x="8386654" y="2337338"/>
            <a:ext cx="3555032" cy="1306550"/>
          </a:xfrm>
          <a:prstGeom prst="rect">
            <a:avLst/>
          </a:prstGeom>
        </p:spPr>
      </p:pic>
      <p:pic>
        <p:nvPicPr>
          <p:cNvPr id="14" name="图片 13">
            <a:extLst>
              <a:ext uri="{FF2B5EF4-FFF2-40B4-BE49-F238E27FC236}">
                <a16:creationId xmlns:a16="http://schemas.microsoft.com/office/drawing/2014/main" id="{59BEAA49-224A-6E4F-AEEB-CFA2831A7202}"/>
              </a:ext>
            </a:extLst>
          </p:cNvPr>
          <p:cNvPicPr>
            <a:picLocks noChangeAspect="1"/>
          </p:cNvPicPr>
          <p:nvPr/>
        </p:nvPicPr>
        <p:blipFill>
          <a:blip r:embed="rId10"/>
          <a:stretch>
            <a:fillRect/>
          </a:stretch>
        </p:blipFill>
        <p:spPr>
          <a:xfrm>
            <a:off x="8429462" y="3729581"/>
            <a:ext cx="3512224" cy="2957662"/>
          </a:xfrm>
          <a:prstGeom prst="rect">
            <a:avLst/>
          </a:prstGeom>
        </p:spPr>
      </p:pic>
    </p:spTree>
    <p:extLst>
      <p:ext uri="{BB962C8B-B14F-4D97-AF65-F5344CB8AC3E}">
        <p14:creationId xmlns:p14="http://schemas.microsoft.com/office/powerpoint/2010/main" val="102818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 y="691829"/>
            <a:ext cx="3985871" cy="6081107"/>
          </a:xfrm>
          <a:ln>
            <a:solidFill>
              <a:schemeClr val="tx1"/>
            </a:solidFill>
          </a:ln>
        </p:spPr>
        <p:txBody>
          <a:bodyPr>
            <a:normAutofit/>
          </a:bodyPr>
          <a:lstStyle/>
          <a:p>
            <a:pPr marL="0" indent="0">
              <a:buNone/>
            </a:pPr>
            <a:r>
              <a:rPr lang="en-US" altLang="zh-CN" sz="2400" dirty="0"/>
              <a:t>Motivation</a:t>
            </a:r>
          </a:p>
          <a:p>
            <a:pPr marL="0" indent="0" algn="just">
              <a:lnSpc>
                <a:spcPct val="110000"/>
              </a:lnSpc>
              <a:spcBef>
                <a:spcPts val="0"/>
              </a:spcBef>
              <a:buNone/>
            </a:pPr>
            <a:r>
              <a:rPr lang="en-US" altLang="zh-CN" sz="1400" dirty="0"/>
              <a:t>-</a:t>
            </a:r>
            <a:r>
              <a:rPr lang="zh-CN" altLang="en-US" sz="1400" dirty="0"/>
              <a:t>大多数这些方法使用的深度特征模型学习自可见光图像数据集。这些特征模型表示热红外图像目标是次优的。基于热红外图像训练的深度特征不论是在同类目标之间还是不同类目标之间都较基于可见光图像的深度特征更具有判别性。之间都较基于可见光图像的深度特征更具有判别性</a:t>
            </a:r>
            <a:endParaRPr lang="en-US" altLang="zh-CN" sz="1400" dirty="0"/>
          </a:p>
          <a:p>
            <a:pPr marL="0" indent="0" algn="just">
              <a:lnSpc>
                <a:spcPct val="110000"/>
              </a:lnSpc>
              <a:spcBef>
                <a:spcPts val="0"/>
              </a:spcBef>
              <a:buNone/>
            </a:pPr>
            <a:r>
              <a:rPr lang="en-US" altLang="zh-CN" sz="2400" dirty="0">
                <a:solidFill>
                  <a:prstClr val="black"/>
                </a:solidFill>
              </a:rPr>
              <a:t>Idea</a:t>
            </a:r>
            <a:endParaRPr lang="en-US" altLang="zh-CN" sz="1400" dirty="0"/>
          </a:p>
          <a:p>
            <a:pPr marL="0" indent="0" algn="just">
              <a:lnSpc>
                <a:spcPct val="110000"/>
              </a:lnSpc>
              <a:spcBef>
                <a:spcPts val="0"/>
              </a:spcBef>
              <a:buNone/>
            </a:pPr>
            <a:r>
              <a:rPr lang="en-US" altLang="zh-CN" sz="1400" dirty="0"/>
              <a:t>-</a:t>
            </a:r>
            <a:r>
              <a:rPr lang="zh-CN" altLang="en-US" sz="1400" dirty="0"/>
              <a:t>构建了一个大规模高多样性的热红外目标跟踪数据集，并通过一个自主设计的半自动标注工具实现了高效准确的标注。该数据集是当前规模最大，拥有的目标类别，场景，挑战等最丰富的热红外目标跟踪数据集。</a:t>
            </a:r>
          </a:p>
          <a:p>
            <a:pPr marL="0" indent="0" algn="just">
              <a:lnSpc>
                <a:spcPct val="110000"/>
              </a:lnSpc>
              <a:spcBef>
                <a:spcPts val="0"/>
              </a:spcBef>
              <a:buNone/>
            </a:pPr>
            <a:r>
              <a:rPr lang="en-US" altLang="zh-CN" sz="1400" dirty="0"/>
              <a:t>-</a:t>
            </a:r>
            <a:r>
              <a:rPr lang="zh-CN" altLang="en-US" sz="1400" dirty="0"/>
              <a:t>在提出的评估数据集上对超过</a:t>
            </a:r>
            <a:r>
              <a:rPr lang="en-US" altLang="zh-CN" sz="1400" dirty="0"/>
              <a:t>30</a:t>
            </a:r>
            <a:r>
              <a:rPr lang="zh-CN" altLang="en-US" sz="1400" dirty="0"/>
              <a:t>个跟踪方法进行了评估与对比析。实验结果发现基于深度学习的跟踪方法取得了先进的跟踪性能且有潜力获得更好的性能。</a:t>
            </a:r>
          </a:p>
          <a:p>
            <a:pPr marL="0" indent="0" algn="just">
              <a:lnSpc>
                <a:spcPct val="110000"/>
              </a:lnSpc>
              <a:spcBef>
                <a:spcPts val="0"/>
              </a:spcBef>
              <a:buNone/>
            </a:pPr>
            <a:r>
              <a:rPr lang="en-US" altLang="zh-CN" sz="1400" dirty="0"/>
              <a:t>-</a:t>
            </a:r>
            <a:r>
              <a:rPr lang="zh-CN" altLang="en-US" sz="1400" dirty="0"/>
              <a:t>在提出的训练数据集上重新训练了几个有代表性的深度学习的跟踪方法，在</a:t>
            </a:r>
            <a:r>
              <a:rPr lang="en-US" altLang="zh-CN" sz="1400" dirty="0"/>
              <a:t>3</a:t>
            </a:r>
            <a:r>
              <a:rPr lang="zh-CN" altLang="en-US" sz="1400" dirty="0"/>
              <a:t>个评估数据集上的评估结果表明提出的训练数据集能显著的提升基于深度学习的热红外目标跟踪方法的性能。</a:t>
            </a:r>
            <a:endParaRPr lang="en-US" altLang="zh-CN" sz="1400" dirty="0"/>
          </a:p>
        </p:txBody>
      </p:sp>
      <p:sp>
        <p:nvSpPr>
          <p:cNvPr id="4" name="内容占位符 2"/>
          <p:cNvSpPr txBox="1">
            <a:spLocks/>
          </p:cNvSpPr>
          <p:nvPr/>
        </p:nvSpPr>
        <p:spPr>
          <a:xfrm>
            <a:off x="4048125" y="691834"/>
            <a:ext cx="4119215" cy="60811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pPr>
            <a:r>
              <a:rPr lang="en-US" altLang="zh-CN" sz="2400" dirty="0">
                <a:solidFill>
                  <a:prstClr val="black"/>
                </a:solidFill>
              </a:rPr>
              <a:t>Experiments &amp; Analysis</a:t>
            </a:r>
          </a:p>
        </p:txBody>
      </p:sp>
      <p:sp>
        <p:nvSpPr>
          <p:cNvPr id="5" name="内容占位符 2"/>
          <p:cNvSpPr txBox="1">
            <a:spLocks/>
          </p:cNvSpPr>
          <p:nvPr/>
        </p:nvSpPr>
        <p:spPr>
          <a:xfrm>
            <a:off x="8201018" y="691830"/>
            <a:ext cx="3926305" cy="6081106"/>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p:txBody>
      </p:sp>
      <p:sp>
        <p:nvSpPr>
          <p:cNvPr id="6" name="内容占位符 2"/>
          <p:cNvSpPr txBox="1">
            <a:spLocks/>
          </p:cNvSpPr>
          <p:nvPr/>
        </p:nvSpPr>
        <p:spPr>
          <a:xfrm>
            <a:off x="0" y="108859"/>
            <a:ext cx="11610473" cy="510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CN" sz="1600" dirty="0"/>
              <a:t>[ACM</a:t>
            </a:r>
            <a:r>
              <a:rPr lang="zh-CN" altLang="en-US" sz="1600" dirty="0"/>
              <a:t> </a:t>
            </a:r>
            <a:r>
              <a:rPr lang="en-US" altLang="zh-CN" sz="1600" dirty="0"/>
              <a:t>MM 2020] </a:t>
            </a:r>
            <a:r>
              <a:rPr lang="en-US" altLang="zh-CN" sz="1600" b="1" dirty="0"/>
              <a:t>LSOTB-TIR: A Large Scale High Diversity Thermal Infrared Object</a:t>
            </a:r>
            <a:r>
              <a:rPr lang="zh-CN" altLang="en-US" sz="1600" b="1" dirty="0"/>
              <a:t> </a:t>
            </a:r>
            <a:r>
              <a:rPr lang="en-US" altLang="zh-CN" sz="1600" b="1" dirty="0"/>
              <a:t>Tracking Benchmark</a:t>
            </a:r>
          </a:p>
          <a:p>
            <a:pPr marL="0" indent="0">
              <a:lnSpc>
                <a:spcPct val="110000"/>
              </a:lnSpc>
              <a:spcBef>
                <a:spcPts val="0"/>
              </a:spcBef>
              <a:buNone/>
            </a:pPr>
            <a:r>
              <a:rPr lang="en-US" altLang="zh-CN" sz="1200" dirty="0" err="1"/>
              <a:t>Qiao</a:t>
            </a:r>
            <a:r>
              <a:rPr lang="en-US" altLang="zh-CN" sz="1200" dirty="0"/>
              <a:t> Liu, Xin Li, </a:t>
            </a:r>
            <a:r>
              <a:rPr lang="en-US" altLang="zh-CN" sz="1200" dirty="0" err="1"/>
              <a:t>Zhenyu</a:t>
            </a:r>
            <a:r>
              <a:rPr lang="en-US" altLang="zh-CN" sz="1200" dirty="0"/>
              <a:t> He*, </a:t>
            </a:r>
            <a:r>
              <a:rPr lang="en-US" altLang="zh-CN" sz="1200" dirty="0" err="1"/>
              <a:t>Chenlong</a:t>
            </a:r>
            <a:r>
              <a:rPr lang="en-US" altLang="zh-CN" sz="1200" dirty="0"/>
              <a:t> Li, Jun Li, </a:t>
            </a:r>
            <a:r>
              <a:rPr lang="en-US" altLang="zh-CN" sz="1200" dirty="0" err="1"/>
              <a:t>Zikun</a:t>
            </a:r>
            <a:r>
              <a:rPr lang="en-US" altLang="zh-CN" sz="1200" dirty="0"/>
              <a:t> Zhou, </a:t>
            </a:r>
            <a:r>
              <a:rPr lang="en-US" altLang="zh-CN" sz="1200" dirty="0" err="1"/>
              <a:t>DiYuan</a:t>
            </a:r>
            <a:r>
              <a:rPr lang="en-US" altLang="zh-CN" sz="1200" dirty="0"/>
              <a:t>, </a:t>
            </a:r>
            <a:r>
              <a:rPr lang="en-US" altLang="zh-CN" sz="1200" dirty="0" err="1"/>
              <a:t>Jin</a:t>
            </a:r>
            <a:r>
              <a:rPr lang="en-US" altLang="zh-CN" sz="1200" dirty="0"/>
              <a:t> Li, Kai Yang, Nana Fan, Feng Zheng</a:t>
            </a:r>
            <a:r>
              <a:rPr lang="zh-CN" altLang="en-US" sz="1200" dirty="0"/>
              <a:t> </a:t>
            </a:r>
            <a:r>
              <a:rPr lang="en-US" altLang="zh-CN" sz="1200" dirty="0"/>
              <a:t>[paper] https://</a:t>
            </a:r>
            <a:r>
              <a:rPr lang="en-US" altLang="zh-CN" sz="1200" dirty="0" err="1"/>
              <a:t>arxiv.org</a:t>
            </a:r>
            <a:r>
              <a:rPr lang="en-US" altLang="zh-CN" sz="1200" dirty="0"/>
              <a:t>/pdf/2008.00836.pdf</a:t>
            </a:r>
          </a:p>
        </p:txBody>
      </p:sp>
      <p:pic>
        <p:nvPicPr>
          <p:cNvPr id="7" name="图片 6">
            <a:extLst>
              <a:ext uri="{FF2B5EF4-FFF2-40B4-BE49-F238E27FC236}">
                <a16:creationId xmlns:a16="http://schemas.microsoft.com/office/drawing/2014/main" id="{9B720514-C8CA-3440-9687-64DB27AEC48F}"/>
              </a:ext>
            </a:extLst>
          </p:cNvPr>
          <p:cNvPicPr>
            <a:picLocks noChangeAspect="1"/>
          </p:cNvPicPr>
          <p:nvPr/>
        </p:nvPicPr>
        <p:blipFill>
          <a:blip r:embed="rId3"/>
          <a:stretch>
            <a:fillRect/>
          </a:stretch>
        </p:blipFill>
        <p:spPr>
          <a:xfrm>
            <a:off x="4097272" y="1182414"/>
            <a:ext cx="4020920" cy="1818727"/>
          </a:xfrm>
          <a:prstGeom prst="rect">
            <a:avLst/>
          </a:prstGeom>
        </p:spPr>
      </p:pic>
      <p:pic>
        <p:nvPicPr>
          <p:cNvPr id="11" name="图片 10">
            <a:extLst>
              <a:ext uri="{FF2B5EF4-FFF2-40B4-BE49-F238E27FC236}">
                <a16:creationId xmlns:a16="http://schemas.microsoft.com/office/drawing/2014/main" id="{1FBBFADA-9668-BB45-B3F9-CBCCA4F59DDD}"/>
              </a:ext>
            </a:extLst>
          </p:cNvPr>
          <p:cNvPicPr>
            <a:picLocks noChangeAspect="1"/>
          </p:cNvPicPr>
          <p:nvPr/>
        </p:nvPicPr>
        <p:blipFill>
          <a:blip r:embed="rId4"/>
          <a:stretch>
            <a:fillRect/>
          </a:stretch>
        </p:blipFill>
        <p:spPr>
          <a:xfrm>
            <a:off x="4651079" y="3114845"/>
            <a:ext cx="2856155" cy="3544386"/>
          </a:xfrm>
          <a:prstGeom prst="rect">
            <a:avLst/>
          </a:prstGeom>
        </p:spPr>
      </p:pic>
      <p:sp>
        <p:nvSpPr>
          <p:cNvPr id="12" name="矩形 11">
            <a:extLst>
              <a:ext uri="{FF2B5EF4-FFF2-40B4-BE49-F238E27FC236}">
                <a16:creationId xmlns:a16="http://schemas.microsoft.com/office/drawing/2014/main" id="{DBC0203E-5624-1A4F-81FB-1FBDFCC57AB8}"/>
              </a:ext>
            </a:extLst>
          </p:cNvPr>
          <p:cNvSpPr/>
          <p:nvPr/>
        </p:nvSpPr>
        <p:spPr>
          <a:xfrm>
            <a:off x="0" y="5984213"/>
            <a:ext cx="3985871" cy="646331"/>
          </a:xfrm>
          <a:prstGeom prst="rect">
            <a:avLst/>
          </a:prstGeom>
        </p:spPr>
        <p:txBody>
          <a:bodyPr wrap="square">
            <a:spAutoFit/>
          </a:bodyPr>
          <a:lstStyle/>
          <a:p>
            <a:r>
              <a:rPr kumimoji="1" lang="zh-CN" altLang="en-US" b="1" dirty="0"/>
              <a:t>实验评估标准</a:t>
            </a:r>
            <a:r>
              <a:rPr kumimoji="1" lang="zh-CN" altLang="en-US" b="1" dirty="0">
                <a:sym typeface="Wingdings" pitchFamily="2" charset="2"/>
              </a:rPr>
              <a:t>（</a:t>
            </a:r>
            <a:r>
              <a:rPr kumimoji="1" lang="en-US" altLang="zh-CN" b="1" dirty="0">
                <a:sym typeface="Wingdings" pitchFamily="2" charset="2"/>
              </a:rPr>
              <a:t>1</a:t>
            </a:r>
            <a:r>
              <a:rPr kumimoji="1" lang="zh-CN" altLang="en-US" b="1" dirty="0">
                <a:sym typeface="Wingdings" pitchFamily="2" charset="2"/>
              </a:rPr>
              <a:t>）精确率（</a:t>
            </a:r>
            <a:r>
              <a:rPr kumimoji="1" lang="en-US" altLang="zh-CN" b="1" dirty="0">
                <a:sym typeface="Wingdings" pitchFamily="2" charset="2"/>
              </a:rPr>
              <a:t>2</a:t>
            </a:r>
            <a:r>
              <a:rPr kumimoji="1" lang="zh-CN" altLang="en-US" b="1" dirty="0">
                <a:sym typeface="Wingdings" pitchFamily="2" charset="2"/>
              </a:rPr>
              <a:t>）归一的精确率（</a:t>
            </a:r>
            <a:r>
              <a:rPr kumimoji="1" lang="en-US" altLang="zh-CN" b="1" dirty="0">
                <a:sym typeface="Wingdings" pitchFamily="2" charset="2"/>
              </a:rPr>
              <a:t>3</a:t>
            </a:r>
            <a:r>
              <a:rPr kumimoji="1" lang="zh-CN" altLang="en-US" b="1" dirty="0">
                <a:sym typeface="Wingdings" pitchFamily="2" charset="2"/>
              </a:rPr>
              <a:t>）成功率（</a:t>
            </a:r>
            <a:r>
              <a:rPr kumimoji="1" lang="en-US" altLang="zh-CN" b="1" dirty="0">
                <a:sym typeface="Wingdings" pitchFamily="2" charset="2"/>
              </a:rPr>
              <a:t>4</a:t>
            </a:r>
            <a:r>
              <a:rPr kumimoji="1" lang="zh-CN" altLang="en-US" b="1" dirty="0">
                <a:sym typeface="Wingdings" pitchFamily="2" charset="2"/>
              </a:rPr>
              <a:t>）速度</a:t>
            </a:r>
            <a:endParaRPr kumimoji="1" lang="zh-CN" altLang="en-US" b="1" dirty="0"/>
          </a:p>
        </p:txBody>
      </p:sp>
      <p:pic>
        <p:nvPicPr>
          <p:cNvPr id="13" name="图片 12">
            <a:extLst>
              <a:ext uri="{FF2B5EF4-FFF2-40B4-BE49-F238E27FC236}">
                <a16:creationId xmlns:a16="http://schemas.microsoft.com/office/drawing/2014/main" id="{48ABF4E5-5E24-EF45-9B15-9C02D896CE98}"/>
              </a:ext>
            </a:extLst>
          </p:cNvPr>
          <p:cNvPicPr>
            <a:picLocks noChangeAspect="1"/>
          </p:cNvPicPr>
          <p:nvPr/>
        </p:nvPicPr>
        <p:blipFill>
          <a:blip r:embed="rId5"/>
          <a:stretch>
            <a:fillRect/>
          </a:stretch>
        </p:blipFill>
        <p:spPr>
          <a:xfrm>
            <a:off x="8271458" y="750660"/>
            <a:ext cx="3785423" cy="4500961"/>
          </a:xfrm>
          <a:prstGeom prst="rect">
            <a:avLst/>
          </a:prstGeom>
        </p:spPr>
      </p:pic>
      <p:pic>
        <p:nvPicPr>
          <p:cNvPr id="14" name="图片 13">
            <a:extLst>
              <a:ext uri="{FF2B5EF4-FFF2-40B4-BE49-F238E27FC236}">
                <a16:creationId xmlns:a16="http://schemas.microsoft.com/office/drawing/2014/main" id="{9FB89D1E-A4FF-484F-9AE8-1FAE02F3E3C0}"/>
              </a:ext>
            </a:extLst>
          </p:cNvPr>
          <p:cNvPicPr>
            <a:picLocks noChangeAspect="1"/>
          </p:cNvPicPr>
          <p:nvPr/>
        </p:nvPicPr>
        <p:blipFill>
          <a:blip r:embed="rId6"/>
          <a:stretch>
            <a:fillRect/>
          </a:stretch>
        </p:blipFill>
        <p:spPr>
          <a:xfrm>
            <a:off x="8877527" y="5358581"/>
            <a:ext cx="2573283" cy="1307394"/>
          </a:xfrm>
          <a:prstGeom prst="rect">
            <a:avLst/>
          </a:prstGeom>
        </p:spPr>
      </p:pic>
    </p:spTree>
    <p:extLst>
      <p:ext uri="{BB962C8B-B14F-4D97-AF65-F5344CB8AC3E}">
        <p14:creationId xmlns:p14="http://schemas.microsoft.com/office/powerpoint/2010/main" val="1703475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 y="691829"/>
            <a:ext cx="3985871" cy="6081107"/>
          </a:xfrm>
          <a:ln>
            <a:solidFill>
              <a:schemeClr val="tx1"/>
            </a:solidFill>
          </a:ln>
        </p:spPr>
        <p:txBody>
          <a:bodyPr>
            <a:normAutofit/>
          </a:bodyPr>
          <a:lstStyle/>
          <a:p>
            <a:pPr marL="0" indent="0">
              <a:buNone/>
            </a:pPr>
            <a:r>
              <a:rPr lang="en-US" altLang="zh-CN" sz="2400" dirty="0"/>
              <a:t>Motivation</a:t>
            </a:r>
          </a:p>
          <a:p>
            <a:pPr marL="72000" indent="-72000" algn="just">
              <a:lnSpc>
                <a:spcPct val="110000"/>
              </a:lnSpc>
              <a:spcBef>
                <a:spcPts val="0"/>
              </a:spcBef>
              <a:buFontTx/>
              <a:buChar char="-"/>
            </a:pPr>
            <a:r>
              <a:rPr lang="zh-CN" altLang="en-US" sz="1400" dirty="0"/>
              <a:t>已有的目标跟踪算法对目标剧烈尺度变化的适应能力仍十分有限，主要表现在：</a:t>
            </a:r>
            <a:r>
              <a:rPr lang="en-US" altLang="zh-CN" sz="1400" dirty="0"/>
              <a:t>1</a:t>
            </a:r>
            <a:r>
              <a:rPr lang="zh-CN" altLang="en-US" sz="1400" dirty="0"/>
              <a:t>）难以对大尺度目标的全局信息进行感知；</a:t>
            </a:r>
            <a:r>
              <a:rPr lang="en-US" altLang="zh-CN" sz="1400" dirty="0"/>
              <a:t>2</a:t>
            </a:r>
            <a:r>
              <a:rPr lang="zh-CN" altLang="en-US" sz="1400" dirty="0"/>
              <a:t>）已有算法中回归模型中神经元的理论感受野大小是固定的，这不利于适应目标剧烈的尺度变化</a:t>
            </a:r>
            <a:endParaRPr lang="en-US" altLang="zh-CN" sz="1400" dirty="0"/>
          </a:p>
          <a:p>
            <a:pPr marL="0" indent="0" algn="just">
              <a:lnSpc>
                <a:spcPct val="110000"/>
              </a:lnSpc>
              <a:spcBef>
                <a:spcPts val="0"/>
              </a:spcBef>
              <a:buNone/>
            </a:pPr>
            <a:r>
              <a:rPr lang="en-US" altLang="zh-CN" sz="2400" dirty="0">
                <a:solidFill>
                  <a:prstClr val="black"/>
                </a:solidFill>
              </a:rPr>
              <a:t>Idea</a:t>
            </a:r>
            <a:endParaRPr lang="en-US" altLang="zh-CN" sz="1400" dirty="0"/>
          </a:p>
          <a:p>
            <a:pPr marL="72000" indent="-72000" algn="just">
              <a:lnSpc>
                <a:spcPct val="110000"/>
              </a:lnSpc>
              <a:spcBef>
                <a:spcPts val="0"/>
              </a:spcBef>
              <a:buFontTx/>
              <a:buChar char="-"/>
            </a:pPr>
            <a:r>
              <a:rPr lang="zh-CN" altLang="en-US" sz="1400" dirty="0"/>
              <a:t>设计了一种置信引导的集成预测机制，通过空间注意力自适应地聚合多个神经元感知的信息来预测目标的各个边界。</a:t>
            </a:r>
            <a:endParaRPr lang="en-US" altLang="zh-CN" sz="1400" dirty="0"/>
          </a:p>
          <a:p>
            <a:pPr marL="72000" indent="-72000" algn="just">
              <a:lnSpc>
                <a:spcPct val="110000"/>
              </a:lnSpc>
              <a:spcBef>
                <a:spcPts val="0"/>
              </a:spcBef>
              <a:buFontTx/>
              <a:buChar char="-"/>
            </a:pPr>
            <a:r>
              <a:rPr lang="zh-CN" altLang="en-US" sz="1400" dirty="0"/>
              <a:t>提出了一个基于通道注意力的感受野自适应模块并将其引入到逐像素预测模型的分类分支和回归分支中。该模块能够自适应的调整其感受野大小，在神经元级别提升了跟踪算法的自适应感知能力了</a:t>
            </a:r>
            <a:endParaRPr lang="en-US" altLang="zh-CN" sz="1400" dirty="0"/>
          </a:p>
          <a:p>
            <a:pPr marL="0" indent="0" algn="just">
              <a:lnSpc>
                <a:spcPct val="110000"/>
              </a:lnSpc>
              <a:spcBef>
                <a:spcPts val="0"/>
              </a:spcBef>
              <a:buNone/>
            </a:pPr>
            <a:r>
              <a:rPr lang="en-US" altLang="zh-CN" sz="2400" dirty="0"/>
              <a:t>Framework</a:t>
            </a:r>
          </a:p>
          <a:p>
            <a:pPr marL="0" indent="0" algn="just">
              <a:lnSpc>
                <a:spcPct val="110000"/>
              </a:lnSpc>
              <a:spcBef>
                <a:spcPts val="0"/>
              </a:spcBef>
              <a:buNone/>
            </a:pPr>
            <a:endParaRPr lang="en-US" altLang="zh-CN" sz="1400" dirty="0"/>
          </a:p>
        </p:txBody>
      </p:sp>
      <p:sp>
        <p:nvSpPr>
          <p:cNvPr id="4" name="内容占位符 2"/>
          <p:cNvSpPr txBox="1">
            <a:spLocks/>
          </p:cNvSpPr>
          <p:nvPr/>
        </p:nvSpPr>
        <p:spPr>
          <a:xfrm>
            <a:off x="4048125" y="691834"/>
            <a:ext cx="4119215" cy="60811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zh-CN" altLang="en-US" sz="1300" b="1" dirty="0"/>
              <a:t>置信引导的集成预测机制</a:t>
            </a:r>
            <a:r>
              <a:rPr lang="en-US" altLang="zh-CN" sz="1300" b="1" dirty="0"/>
              <a:t>:</a:t>
            </a:r>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en-US" altLang="zh-CN" sz="1300" b="1" dirty="0"/>
              <a:t>BOX</a:t>
            </a:r>
            <a:r>
              <a:rPr lang="zh-CN" altLang="en-US" sz="1300" b="1" dirty="0"/>
              <a:t> </a:t>
            </a:r>
            <a:r>
              <a:rPr lang="en-US" altLang="zh-CN" sz="1300" b="1" dirty="0"/>
              <a:t>LOSS</a:t>
            </a:r>
            <a:r>
              <a:rPr lang="zh-CN" altLang="en-US" sz="1300" b="1" dirty="0"/>
              <a:t>：</a:t>
            </a: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感受野自适应模块结构图</a:t>
            </a: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r>
              <a:rPr lang="en-US" altLang="zh-CN" sz="2400" dirty="0">
                <a:solidFill>
                  <a:prstClr val="black"/>
                </a:solidFill>
              </a:rPr>
              <a:t>Experiments &amp; Analysis</a:t>
            </a:r>
          </a:p>
          <a:p>
            <a:pPr marL="0" lvl="0" indent="0">
              <a:lnSpc>
                <a:spcPct val="110000"/>
              </a:lnSpc>
              <a:spcBef>
                <a:spcPts val="0"/>
              </a:spcBef>
              <a:buNone/>
            </a:pPr>
            <a:r>
              <a:rPr lang="en-US" altLang="zh-CN" sz="1200" b="1" dirty="0">
                <a:solidFill>
                  <a:prstClr val="black"/>
                </a:solidFill>
              </a:rPr>
              <a:t>Implementations.</a:t>
            </a:r>
            <a:r>
              <a:rPr lang="zh-CN" altLang="en-US" sz="1200" b="1" dirty="0">
                <a:solidFill>
                  <a:prstClr val="black"/>
                </a:solidFill>
              </a:rPr>
              <a:t>  </a:t>
            </a:r>
            <a:endParaRPr lang="en-US" altLang="zh-CN" sz="1200" b="1" dirty="0">
              <a:solidFill>
                <a:prstClr val="black"/>
              </a:solidFill>
            </a:endParaRPr>
          </a:p>
          <a:p>
            <a:pPr marL="0" lvl="0" indent="0">
              <a:lnSpc>
                <a:spcPct val="110000"/>
              </a:lnSpc>
              <a:spcBef>
                <a:spcPts val="0"/>
              </a:spcBef>
              <a:buNone/>
            </a:pPr>
            <a:r>
              <a:rPr lang="en-US" altLang="zh-CN" sz="1200" b="1" dirty="0">
                <a:solidFill>
                  <a:prstClr val="black"/>
                </a:solidFill>
              </a:rPr>
              <a:t>Backbone</a:t>
            </a:r>
            <a:r>
              <a:rPr lang="zh-CN" altLang="en-US" sz="1200" b="1" dirty="0">
                <a:solidFill>
                  <a:prstClr val="black"/>
                </a:solidFill>
              </a:rPr>
              <a:t>： </a:t>
            </a:r>
            <a:r>
              <a:rPr lang="en-US" altLang="zh-CN" sz="1200" b="1" dirty="0">
                <a:solidFill>
                  <a:prstClr val="black"/>
                </a:solidFill>
              </a:rPr>
              <a:t>resnet-50</a:t>
            </a:r>
            <a:endParaRPr lang="en-US" altLang="zh-CN" sz="1300" dirty="0"/>
          </a:p>
        </p:txBody>
      </p:sp>
      <p:sp>
        <p:nvSpPr>
          <p:cNvPr id="5" name="内容占位符 2"/>
          <p:cNvSpPr txBox="1">
            <a:spLocks/>
          </p:cNvSpPr>
          <p:nvPr/>
        </p:nvSpPr>
        <p:spPr>
          <a:xfrm>
            <a:off x="8201018" y="691830"/>
            <a:ext cx="3926305" cy="6081106"/>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p:txBody>
      </p:sp>
      <p:sp>
        <p:nvSpPr>
          <p:cNvPr id="6" name="内容占位符 2"/>
          <p:cNvSpPr txBox="1">
            <a:spLocks/>
          </p:cNvSpPr>
          <p:nvPr/>
        </p:nvSpPr>
        <p:spPr>
          <a:xfrm>
            <a:off x="0" y="108859"/>
            <a:ext cx="11610473" cy="510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CN" sz="1600" dirty="0"/>
              <a:t>[NN 2022]</a:t>
            </a:r>
            <a:r>
              <a:rPr lang="zh-CN" altLang="en-US" sz="1600" dirty="0"/>
              <a:t> </a:t>
            </a:r>
            <a:r>
              <a:rPr lang="en" altLang="zh-CN" sz="1600" b="1" dirty="0"/>
              <a:t>Adaptive ensemble perception tracking</a:t>
            </a:r>
          </a:p>
          <a:p>
            <a:pPr marL="0" indent="0">
              <a:lnSpc>
                <a:spcPct val="110000"/>
              </a:lnSpc>
              <a:spcBef>
                <a:spcPts val="0"/>
              </a:spcBef>
              <a:buNone/>
            </a:pPr>
            <a:r>
              <a:rPr lang="en-US" altLang="zh-CN" sz="1200" dirty="0" err="1"/>
              <a:t>Zikun</a:t>
            </a:r>
            <a:r>
              <a:rPr lang="en-US" altLang="zh-CN" sz="1200" dirty="0"/>
              <a:t> Zhou, Nana Fan, </a:t>
            </a:r>
            <a:r>
              <a:rPr lang="en-US" altLang="zh-CN" sz="1200" dirty="0" err="1"/>
              <a:t>KaiYang</a:t>
            </a:r>
            <a:r>
              <a:rPr lang="en-US" altLang="zh-CN" sz="1200" dirty="0"/>
              <a:t>, </a:t>
            </a:r>
            <a:r>
              <a:rPr lang="en-US" altLang="zh-CN" sz="1200" dirty="0" err="1"/>
              <a:t>Hongpeng</a:t>
            </a:r>
            <a:r>
              <a:rPr lang="en-US" altLang="zh-CN" sz="1200" dirty="0"/>
              <a:t> </a:t>
            </a:r>
            <a:r>
              <a:rPr lang="en-US" altLang="zh-CN" sz="1200" dirty="0" err="1"/>
              <a:t>Wang,Zhenyu</a:t>
            </a:r>
            <a:r>
              <a:rPr lang="en-US" altLang="zh-CN" sz="1200" dirty="0"/>
              <a:t> He [paper] https://</a:t>
            </a:r>
            <a:r>
              <a:rPr lang="en-US" altLang="zh-CN" sz="1200" dirty="0" err="1"/>
              <a:t>www.sciencedirect.com</a:t>
            </a:r>
            <a:r>
              <a:rPr lang="en-US" altLang="zh-CN" sz="1200" dirty="0"/>
              <a:t>/science/article/abs/</a:t>
            </a:r>
            <a:r>
              <a:rPr lang="en-US" altLang="zh-CN" sz="1200" dirty="0" err="1"/>
              <a:t>pii</a:t>
            </a:r>
            <a:r>
              <a:rPr lang="en-US" altLang="zh-CN" sz="1200" dirty="0"/>
              <a:t>/S0893608021001957</a:t>
            </a:r>
          </a:p>
        </p:txBody>
      </p:sp>
      <p:pic>
        <p:nvPicPr>
          <p:cNvPr id="7" name="图片 6">
            <a:extLst>
              <a:ext uri="{FF2B5EF4-FFF2-40B4-BE49-F238E27FC236}">
                <a16:creationId xmlns:a16="http://schemas.microsoft.com/office/drawing/2014/main" id="{9A135ACB-7681-9A4E-AB9A-884440EEC996}"/>
              </a:ext>
            </a:extLst>
          </p:cNvPr>
          <p:cNvPicPr>
            <a:picLocks noChangeAspect="1"/>
          </p:cNvPicPr>
          <p:nvPr/>
        </p:nvPicPr>
        <p:blipFill>
          <a:blip r:embed="rId3"/>
          <a:stretch>
            <a:fillRect/>
          </a:stretch>
        </p:blipFill>
        <p:spPr>
          <a:xfrm>
            <a:off x="270140" y="5049167"/>
            <a:ext cx="3530798" cy="1659897"/>
          </a:xfrm>
          <a:prstGeom prst="rect">
            <a:avLst/>
          </a:prstGeom>
        </p:spPr>
      </p:pic>
      <p:pic>
        <p:nvPicPr>
          <p:cNvPr id="8" name="图片 7">
            <a:extLst>
              <a:ext uri="{FF2B5EF4-FFF2-40B4-BE49-F238E27FC236}">
                <a16:creationId xmlns:a16="http://schemas.microsoft.com/office/drawing/2014/main" id="{87341C2C-80F1-F148-B836-CB2F3D142FCE}"/>
              </a:ext>
            </a:extLst>
          </p:cNvPr>
          <p:cNvPicPr>
            <a:picLocks noChangeAspect="1"/>
          </p:cNvPicPr>
          <p:nvPr/>
        </p:nvPicPr>
        <p:blipFill rotWithShape="1">
          <a:blip r:embed="rId4"/>
          <a:srcRect b="3729"/>
          <a:stretch/>
        </p:blipFill>
        <p:spPr>
          <a:xfrm>
            <a:off x="4213113" y="1131302"/>
            <a:ext cx="3769100" cy="1292729"/>
          </a:xfrm>
          <a:prstGeom prst="rect">
            <a:avLst/>
          </a:prstGeom>
        </p:spPr>
      </p:pic>
      <p:pic>
        <p:nvPicPr>
          <p:cNvPr id="9" name="图片 8">
            <a:extLst>
              <a:ext uri="{FF2B5EF4-FFF2-40B4-BE49-F238E27FC236}">
                <a16:creationId xmlns:a16="http://schemas.microsoft.com/office/drawing/2014/main" id="{17689A3B-030E-794A-B645-7DA141A366EB}"/>
              </a:ext>
            </a:extLst>
          </p:cNvPr>
          <p:cNvPicPr>
            <a:picLocks noChangeAspect="1"/>
          </p:cNvPicPr>
          <p:nvPr/>
        </p:nvPicPr>
        <p:blipFill>
          <a:blip r:embed="rId5"/>
          <a:stretch>
            <a:fillRect/>
          </a:stretch>
        </p:blipFill>
        <p:spPr>
          <a:xfrm>
            <a:off x="4326811" y="4248650"/>
            <a:ext cx="3263402" cy="1343289"/>
          </a:xfrm>
          <a:prstGeom prst="rect">
            <a:avLst/>
          </a:prstGeom>
        </p:spPr>
      </p:pic>
      <p:pic>
        <p:nvPicPr>
          <p:cNvPr id="10" name="图片 9">
            <a:extLst>
              <a:ext uri="{FF2B5EF4-FFF2-40B4-BE49-F238E27FC236}">
                <a16:creationId xmlns:a16="http://schemas.microsoft.com/office/drawing/2014/main" id="{289BA115-3638-6A45-9A7A-20C6457A0DC7}"/>
              </a:ext>
            </a:extLst>
          </p:cNvPr>
          <p:cNvPicPr>
            <a:picLocks noChangeAspect="1"/>
          </p:cNvPicPr>
          <p:nvPr/>
        </p:nvPicPr>
        <p:blipFill>
          <a:blip r:embed="rId6"/>
          <a:stretch>
            <a:fillRect/>
          </a:stretch>
        </p:blipFill>
        <p:spPr>
          <a:xfrm>
            <a:off x="5348482" y="2496917"/>
            <a:ext cx="1591951" cy="626919"/>
          </a:xfrm>
          <a:prstGeom prst="rect">
            <a:avLst/>
          </a:prstGeom>
        </p:spPr>
      </p:pic>
      <p:pic>
        <p:nvPicPr>
          <p:cNvPr id="11" name="图片 10">
            <a:extLst>
              <a:ext uri="{FF2B5EF4-FFF2-40B4-BE49-F238E27FC236}">
                <a16:creationId xmlns:a16="http://schemas.microsoft.com/office/drawing/2014/main" id="{38768CD4-F006-B944-B56B-A4EFC8CA3085}"/>
              </a:ext>
            </a:extLst>
          </p:cNvPr>
          <p:cNvPicPr>
            <a:picLocks noChangeAspect="1"/>
          </p:cNvPicPr>
          <p:nvPr/>
        </p:nvPicPr>
        <p:blipFill>
          <a:blip r:embed="rId7"/>
          <a:stretch>
            <a:fillRect/>
          </a:stretch>
        </p:blipFill>
        <p:spPr>
          <a:xfrm>
            <a:off x="4655383" y="3372744"/>
            <a:ext cx="2978150" cy="331876"/>
          </a:xfrm>
          <a:prstGeom prst="rect">
            <a:avLst/>
          </a:prstGeom>
        </p:spPr>
      </p:pic>
      <p:pic>
        <p:nvPicPr>
          <p:cNvPr id="12" name="图片 11">
            <a:extLst>
              <a:ext uri="{FF2B5EF4-FFF2-40B4-BE49-F238E27FC236}">
                <a16:creationId xmlns:a16="http://schemas.microsoft.com/office/drawing/2014/main" id="{96A7FF2C-EB67-234F-B62F-F93450E11E2D}"/>
              </a:ext>
            </a:extLst>
          </p:cNvPr>
          <p:cNvPicPr>
            <a:picLocks noChangeAspect="1"/>
          </p:cNvPicPr>
          <p:nvPr/>
        </p:nvPicPr>
        <p:blipFill>
          <a:blip r:embed="rId8"/>
          <a:stretch>
            <a:fillRect/>
          </a:stretch>
        </p:blipFill>
        <p:spPr>
          <a:xfrm>
            <a:off x="8422913" y="1059886"/>
            <a:ext cx="3187560" cy="1143364"/>
          </a:xfrm>
          <a:prstGeom prst="rect">
            <a:avLst/>
          </a:prstGeom>
        </p:spPr>
      </p:pic>
      <p:pic>
        <p:nvPicPr>
          <p:cNvPr id="13" name="图片 12">
            <a:extLst>
              <a:ext uri="{FF2B5EF4-FFF2-40B4-BE49-F238E27FC236}">
                <a16:creationId xmlns:a16="http://schemas.microsoft.com/office/drawing/2014/main" id="{1C02B9B9-BC57-E84A-B40B-A47909F18C1D}"/>
              </a:ext>
            </a:extLst>
          </p:cNvPr>
          <p:cNvPicPr>
            <a:picLocks noChangeAspect="1"/>
          </p:cNvPicPr>
          <p:nvPr/>
        </p:nvPicPr>
        <p:blipFill>
          <a:blip r:embed="rId9"/>
          <a:stretch>
            <a:fillRect/>
          </a:stretch>
        </p:blipFill>
        <p:spPr>
          <a:xfrm>
            <a:off x="8315223" y="2424031"/>
            <a:ext cx="3697894" cy="1924414"/>
          </a:xfrm>
          <a:prstGeom prst="rect">
            <a:avLst/>
          </a:prstGeom>
        </p:spPr>
      </p:pic>
      <p:pic>
        <p:nvPicPr>
          <p:cNvPr id="14" name="图片 13">
            <a:extLst>
              <a:ext uri="{FF2B5EF4-FFF2-40B4-BE49-F238E27FC236}">
                <a16:creationId xmlns:a16="http://schemas.microsoft.com/office/drawing/2014/main" id="{5869CDC2-A573-3645-882B-BE5DFBE3DEA2}"/>
              </a:ext>
            </a:extLst>
          </p:cNvPr>
          <p:cNvPicPr>
            <a:picLocks noChangeAspect="1"/>
          </p:cNvPicPr>
          <p:nvPr/>
        </p:nvPicPr>
        <p:blipFill>
          <a:blip r:embed="rId10"/>
          <a:stretch>
            <a:fillRect/>
          </a:stretch>
        </p:blipFill>
        <p:spPr>
          <a:xfrm>
            <a:off x="8596798" y="4558301"/>
            <a:ext cx="3134744" cy="2004778"/>
          </a:xfrm>
          <a:prstGeom prst="rect">
            <a:avLst/>
          </a:prstGeom>
        </p:spPr>
      </p:pic>
    </p:spTree>
    <p:extLst>
      <p:ext uri="{BB962C8B-B14F-4D97-AF65-F5344CB8AC3E}">
        <p14:creationId xmlns:p14="http://schemas.microsoft.com/office/powerpoint/2010/main" val="298470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 y="691829"/>
            <a:ext cx="3985871" cy="6081107"/>
          </a:xfrm>
          <a:ln>
            <a:solidFill>
              <a:schemeClr val="tx1"/>
            </a:solidFill>
          </a:ln>
        </p:spPr>
        <p:txBody>
          <a:bodyPr>
            <a:normAutofit/>
          </a:bodyPr>
          <a:lstStyle/>
          <a:p>
            <a:pPr marL="0" indent="0">
              <a:buNone/>
            </a:pPr>
            <a:r>
              <a:rPr lang="en-US" altLang="zh-CN" sz="2400" dirty="0"/>
              <a:t>Motivation</a:t>
            </a:r>
          </a:p>
          <a:p>
            <a:pPr marL="72000" indent="-72000" algn="just">
              <a:lnSpc>
                <a:spcPct val="110000"/>
              </a:lnSpc>
              <a:spcBef>
                <a:spcPts val="0"/>
              </a:spcBef>
              <a:buFontTx/>
              <a:buChar char="-"/>
            </a:pPr>
            <a:r>
              <a:rPr lang="zh-CN" altLang="en-US" sz="1400" dirty="0"/>
              <a:t>已有</a:t>
            </a:r>
            <a:r>
              <a:rPr lang="en-US" altLang="zh-CN" sz="1400" dirty="0" err="1"/>
              <a:t>IoU</a:t>
            </a:r>
            <a:r>
              <a:rPr lang="en-US" altLang="zh-CN" sz="1400" dirty="0"/>
              <a:t>-Net</a:t>
            </a:r>
            <a:r>
              <a:rPr lang="zh-CN" altLang="en-US" sz="1400" dirty="0"/>
              <a:t>在预测目标状态上取得了显著的进步，但是它却存在难以有效感知并利用初始帧信息的问题：</a:t>
            </a:r>
            <a:r>
              <a:rPr lang="en-US" altLang="zh-CN" sz="1400" dirty="0"/>
              <a:t>1</a:t>
            </a:r>
            <a:r>
              <a:rPr lang="zh-CN" altLang="en-US" sz="1400" dirty="0"/>
              <a:t>）仅考虑了初始帧中的目标信息来预测</a:t>
            </a:r>
            <a:r>
              <a:rPr lang="en" altLang="zh-CN" sz="1400" dirty="0" err="1"/>
              <a:t>IoU</a:t>
            </a:r>
            <a:r>
              <a:rPr lang="zh-CN" altLang="en" sz="1400" dirty="0"/>
              <a:t>，</a:t>
            </a:r>
            <a:r>
              <a:rPr lang="zh-CN" altLang="en-US" sz="1400" dirty="0"/>
              <a:t>而忽略了初始帧中目标和背景之间的判别性信息；</a:t>
            </a:r>
            <a:r>
              <a:rPr lang="en-US" altLang="zh-CN" sz="1400" dirty="0"/>
              <a:t>2</a:t>
            </a:r>
            <a:r>
              <a:rPr lang="zh-CN" altLang="en-US" sz="1400" dirty="0"/>
              <a:t>）对初始目标状态中的结构信息存在过度压缩的问题</a:t>
            </a:r>
            <a:endParaRPr lang="en-US" altLang="zh-CN" sz="1400" dirty="0">
              <a:solidFill>
                <a:prstClr val="black"/>
              </a:solidFill>
            </a:endParaRPr>
          </a:p>
          <a:p>
            <a:pPr marL="0" indent="0" algn="just">
              <a:lnSpc>
                <a:spcPct val="110000"/>
              </a:lnSpc>
              <a:spcBef>
                <a:spcPts val="0"/>
              </a:spcBef>
              <a:buNone/>
            </a:pPr>
            <a:r>
              <a:rPr lang="en-US" altLang="zh-CN" sz="2400" dirty="0">
                <a:solidFill>
                  <a:prstClr val="black"/>
                </a:solidFill>
              </a:rPr>
              <a:t>Idea</a:t>
            </a:r>
            <a:endParaRPr lang="en-US" altLang="zh-CN" sz="1400" dirty="0"/>
          </a:p>
          <a:p>
            <a:pPr marL="0" indent="0" algn="just">
              <a:lnSpc>
                <a:spcPct val="110000"/>
              </a:lnSpc>
              <a:spcBef>
                <a:spcPts val="0"/>
              </a:spcBef>
              <a:buNone/>
            </a:pPr>
            <a:r>
              <a:rPr lang="en-US" altLang="zh-CN" sz="1400" dirty="0"/>
              <a:t>-</a:t>
            </a:r>
            <a:r>
              <a:rPr lang="zh-CN" altLang="en-US" sz="1400" dirty="0"/>
              <a:t>提出一个梯度引导的特征调整模块，基于通道注意力机制生成包含目标与背景之间判别信息的目标感知特征。缓解其对背景干扰敏感的问题。</a:t>
            </a:r>
            <a:r>
              <a:rPr lang="en-US" altLang="zh-CN" sz="1400" dirty="0"/>
              <a:t>-</a:t>
            </a:r>
            <a:r>
              <a:rPr lang="zh-CN" altLang="en-US" sz="1400" dirty="0"/>
              <a:t>提出一个结构感知融合模块，使得状态估计网络能够利用初始帧目标的结构信息，提高了跟踪器对目标表观变化的鲁棒性。</a:t>
            </a:r>
            <a:endParaRPr lang="en-US" altLang="zh-CN" sz="1400" dirty="0"/>
          </a:p>
          <a:p>
            <a:pPr marL="0" indent="0" algn="just">
              <a:lnSpc>
                <a:spcPct val="110000"/>
              </a:lnSpc>
              <a:spcBef>
                <a:spcPts val="0"/>
              </a:spcBef>
              <a:buNone/>
            </a:pPr>
            <a:endParaRPr lang="en-US" altLang="zh-CN" sz="1400" dirty="0"/>
          </a:p>
          <a:p>
            <a:pPr marL="0" indent="0" algn="just">
              <a:lnSpc>
                <a:spcPct val="110000"/>
              </a:lnSpc>
              <a:spcBef>
                <a:spcPts val="0"/>
              </a:spcBef>
              <a:buNone/>
            </a:pPr>
            <a:r>
              <a:rPr lang="en-US" altLang="zh-CN" sz="2400" dirty="0"/>
              <a:t>Framework</a:t>
            </a:r>
          </a:p>
          <a:p>
            <a:pPr marL="0" indent="0" algn="just">
              <a:lnSpc>
                <a:spcPct val="110000"/>
              </a:lnSpc>
              <a:spcBef>
                <a:spcPts val="0"/>
              </a:spcBef>
              <a:buNone/>
            </a:pPr>
            <a:endParaRPr lang="en-US" altLang="zh-CN" sz="1400" dirty="0"/>
          </a:p>
        </p:txBody>
      </p:sp>
      <p:sp>
        <p:nvSpPr>
          <p:cNvPr id="4" name="内容占位符 2"/>
          <p:cNvSpPr txBox="1">
            <a:spLocks/>
          </p:cNvSpPr>
          <p:nvPr/>
        </p:nvSpPr>
        <p:spPr>
          <a:xfrm>
            <a:off x="4048125" y="691834"/>
            <a:ext cx="4119215" cy="6081102"/>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zh-CN" altLang="en-US" sz="1300" b="1" dirty="0"/>
              <a:t>梯度引导的特征调整</a:t>
            </a: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结构感知交叠率预测头</a:t>
            </a: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r>
              <a:rPr lang="en-US" altLang="zh-CN" sz="2400" dirty="0">
                <a:solidFill>
                  <a:prstClr val="black"/>
                </a:solidFill>
              </a:rPr>
              <a:t>Experiments &amp; Analysis</a:t>
            </a:r>
          </a:p>
          <a:p>
            <a:pPr marL="0" lvl="0" indent="0">
              <a:lnSpc>
                <a:spcPct val="110000"/>
              </a:lnSpc>
              <a:spcBef>
                <a:spcPts val="0"/>
              </a:spcBef>
              <a:buNone/>
            </a:pPr>
            <a:r>
              <a:rPr lang="en-US" altLang="zh-CN" sz="1200" b="1" dirty="0">
                <a:solidFill>
                  <a:prstClr val="black"/>
                </a:solidFill>
              </a:rPr>
              <a:t>Implementations.</a:t>
            </a:r>
            <a:r>
              <a:rPr lang="zh-CN" altLang="en-US" sz="1200" b="1" dirty="0">
                <a:solidFill>
                  <a:prstClr val="black"/>
                </a:solidFill>
              </a:rPr>
              <a:t>  </a:t>
            </a:r>
            <a:endParaRPr lang="en-US" altLang="zh-CN" sz="1200" b="1" dirty="0">
              <a:solidFill>
                <a:prstClr val="black"/>
              </a:solidFill>
            </a:endParaRPr>
          </a:p>
          <a:p>
            <a:pPr marL="0" lvl="0" indent="0">
              <a:lnSpc>
                <a:spcPct val="110000"/>
              </a:lnSpc>
              <a:spcBef>
                <a:spcPts val="0"/>
              </a:spcBef>
              <a:buNone/>
            </a:pPr>
            <a:r>
              <a:rPr lang="en-US" altLang="zh-CN" sz="1200" b="1" dirty="0">
                <a:solidFill>
                  <a:prstClr val="black"/>
                </a:solidFill>
              </a:rPr>
              <a:t>Backbone</a:t>
            </a:r>
            <a:r>
              <a:rPr lang="zh-CN" altLang="en-US" sz="1200" b="1" dirty="0">
                <a:solidFill>
                  <a:prstClr val="black"/>
                </a:solidFill>
              </a:rPr>
              <a:t>： </a:t>
            </a:r>
            <a:r>
              <a:rPr lang="en-US" altLang="zh-CN" sz="1200" b="1" dirty="0">
                <a:solidFill>
                  <a:prstClr val="black"/>
                </a:solidFill>
              </a:rPr>
              <a:t>resnet-50</a:t>
            </a:r>
          </a:p>
          <a:p>
            <a:pPr marL="0" indent="0">
              <a:lnSpc>
                <a:spcPct val="110000"/>
              </a:lnSpc>
              <a:spcBef>
                <a:spcPts val="0"/>
              </a:spcBef>
              <a:buNone/>
            </a:pPr>
            <a:r>
              <a:rPr lang="zh-CN" altLang="en-US" sz="1200" b="1" dirty="0"/>
              <a:t>最速下降迭代次数为</a:t>
            </a:r>
            <a:r>
              <a:rPr lang="en-US" altLang="zh-CN" sz="1200" b="1" dirty="0"/>
              <a:t>5</a:t>
            </a:r>
          </a:p>
          <a:p>
            <a:pPr marL="0" lvl="0" indent="0">
              <a:lnSpc>
                <a:spcPct val="110000"/>
              </a:lnSpc>
              <a:spcBef>
                <a:spcPts val="0"/>
              </a:spcBef>
              <a:buNone/>
            </a:pPr>
            <a:endParaRPr lang="en-US" altLang="zh-CN" sz="1300" dirty="0"/>
          </a:p>
        </p:txBody>
      </p:sp>
      <p:sp>
        <p:nvSpPr>
          <p:cNvPr id="5" name="内容占位符 2"/>
          <p:cNvSpPr txBox="1">
            <a:spLocks/>
          </p:cNvSpPr>
          <p:nvPr/>
        </p:nvSpPr>
        <p:spPr>
          <a:xfrm>
            <a:off x="8201018" y="691830"/>
            <a:ext cx="3926305" cy="6081106"/>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p:txBody>
      </p:sp>
      <p:sp>
        <p:nvSpPr>
          <p:cNvPr id="6" name="内容占位符 2"/>
          <p:cNvSpPr txBox="1">
            <a:spLocks/>
          </p:cNvSpPr>
          <p:nvPr/>
        </p:nvSpPr>
        <p:spPr>
          <a:xfrm>
            <a:off x="0" y="108859"/>
            <a:ext cx="11610473" cy="510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t>[TCSVT 2022]</a:t>
            </a:r>
            <a:r>
              <a:rPr lang="zh-CN" altLang="en-US" sz="1600" dirty="0"/>
              <a:t> </a:t>
            </a:r>
            <a:r>
              <a:rPr lang="en" altLang="zh-CN" sz="1600" b="1" dirty="0"/>
              <a:t>Target-Aware State Estimation for Visual Tracking</a:t>
            </a:r>
          </a:p>
          <a:p>
            <a:pPr marL="0" indent="0">
              <a:lnSpc>
                <a:spcPct val="110000"/>
              </a:lnSpc>
              <a:spcBef>
                <a:spcPts val="0"/>
              </a:spcBef>
              <a:buNone/>
            </a:pPr>
            <a:r>
              <a:rPr lang="en-US" altLang="zh-CN" sz="1200" dirty="0" err="1"/>
              <a:t>Zikun</a:t>
            </a:r>
            <a:r>
              <a:rPr lang="en-US" altLang="zh-CN" sz="1200" dirty="0"/>
              <a:t> Zhou, Xin Li, Nana Fan, </a:t>
            </a:r>
            <a:r>
              <a:rPr lang="en-US" altLang="zh-CN" sz="1200" dirty="0" err="1"/>
              <a:t>Hongpeng</a:t>
            </a:r>
            <a:r>
              <a:rPr lang="en-US" altLang="zh-CN" sz="1200" dirty="0"/>
              <a:t> Wang, </a:t>
            </a:r>
            <a:r>
              <a:rPr lang="en-US" altLang="zh-CN" sz="1200" dirty="0" err="1"/>
              <a:t>Zhenyu</a:t>
            </a:r>
            <a:r>
              <a:rPr lang="en-US" altLang="zh-CN" sz="1200" dirty="0"/>
              <a:t> He [paper] https://</a:t>
            </a:r>
            <a:r>
              <a:rPr lang="en-US" altLang="zh-CN" sz="1200" dirty="0" err="1"/>
              <a:t>ieeexplore.ieee.org</a:t>
            </a:r>
            <a:r>
              <a:rPr lang="en-US" altLang="zh-CN" sz="1200" dirty="0"/>
              <a:t>/document/9508380</a:t>
            </a:r>
          </a:p>
        </p:txBody>
      </p:sp>
      <p:pic>
        <p:nvPicPr>
          <p:cNvPr id="15" name="图片 14">
            <a:extLst>
              <a:ext uri="{FF2B5EF4-FFF2-40B4-BE49-F238E27FC236}">
                <a16:creationId xmlns:a16="http://schemas.microsoft.com/office/drawing/2014/main" id="{6349D519-F241-754A-9972-6B1641C7D2FF}"/>
              </a:ext>
            </a:extLst>
          </p:cNvPr>
          <p:cNvPicPr>
            <a:picLocks noChangeAspect="1"/>
          </p:cNvPicPr>
          <p:nvPr/>
        </p:nvPicPr>
        <p:blipFill>
          <a:blip r:embed="rId3"/>
          <a:stretch>
            <a:fillRect/>
          </a:stretch>
        </p:blipFill>
        <p:spPr>
          <a:xfrm>
            <a:off x="237124" y="4890101"/>
            <a:ext cx="3512560" cy="1672978"/>
          </a:xfrm>
          <a:prstGeom prst="rect">
            <a:avLst/>
          </a:prstGeom>
        </p:spPr>
      </p:pic>
      <p:pic>
        <p:nvPicPr>
          <p:cNvPr id="16" name="图片 15">
            <a:extLst>
              <a:ext uri="{FF2B5EF4-FFF2-40B4-BE49-F238E27FC236}">
                <a16:creationId xmlns:a16="http://schemas.microsoft.com/office/drawing/2014/main" id="{7BA9BB72-0A64-F74E-B429-6CC5F835D5A8}"/>
              </a:ext>
            </a:extLst>
          </p:cNvPr>
          <p:cNvPicPr>
            <a:picLocks noChangeAspect="1"/>
          </p:cNvPicPr>
          <p:nvPr/>
        </p:nvPicPr>
        <p:blipFill>
          <a:blip r:embed="rId4"/>
          <a:stretch>
            <a:fillRect/>
          </a:stretch>
        </p:blipFill>
        <p:spPr>
          <a:xfrm>
            <a:off x="4628240" y="3295650"/>
            <a:ext cx="2958983" cy="2257002"/>
          </a:xfrm>
          <a:prstGeom prst="rect">
            <a:avLst/>
          </a:prstGeom>
        </p:spPr>
      </p:pic>
      <p:pic>
        <p:nvPicPr>
          <p:cNvPr id="17" name="图片 16">
            <a:extLst>
              <a:ext uri="{FF2B5EF4-FFF2-40B4-BE49-F238E27FC236}">
                <a16:creationId xmlns:a16="http://schemas.microsoft.com/office/drawing/2014/main" id="{52A15C28-645E-6A46-B64B-5D68BA5803E7}"/>
              </a:ext>
            </a:extLst>
          </p:cNvPr>
          <p:cNvPicPr>
            <a:picLocks noChangeAspect="1"/>
          </p:cNvPicPr>
          <p:nvPr/>
        </p:nvPicPr>
        <p:blipFill>
          <a:blip r:embed="rId5"/>
          <a:stretch>
            <a:fillRect/>
          </a:stretch>
        </p:blipFill>
        <p:spPr>
          <a:xfrm>
            <a:off x="5114237" y="1987491"/>
            <a:ext cx="2046628" cy="540227"/>
          </a:xfrm>
          <a:prstGeom prst="rect">
            <a:avLst/>
          </a:prstGeom>
        </p:spPr>
      </p:pic>
      <p:pic>
        <p:nvPicPr>
          <p:cNvPr id="18" name="图片 17">
            <a:extLst>
              <a:ext uri="{FF2B5EF4-FFF2-40B4-BE49-F238E27FC236}">
                <a16:creationId xmlns:a16="http://schemas.microsoft.com/office/drawing/2014/main" id="{C7311A4D-AE38-334B-ADC8-F88EEC80E091}"/>
              </a:ext>
            </a:extLst>
          </p:cNvPr>
          <p:cNvPicPr>
            <a:picLocks noChangeAspect="1"/>
          </p:cNvPicPr>
          <p:nvPr/>
        </p:nvPicPr>
        <p:blipFill>
          <a:blip r:embed="rId6"/>
          <a:stretch>
            <a:fillRect/>
          </a:stretch>
        </p:blipFill>
        <p:spPr>
          <a:xfrm>
            <a:off x="5467904" y="2524055"/>
            <a:ext cx="1339292" cy="379466"/>
          </a:xfrm>
          <a:prstGeom prst="rect">
            <a:avLst/>
          </a:prstGeom>
        </p:spPr>
      </p:pic>
      <p:pic>
        <p:nvPicPr>
          <p:cNvPr id="19" name="图片 18">
            <a:extLst>
              <a:ext uri="{FF2B5EF4-FFF2-40B4-BE49-F238E27FC236}">
                <a16:creationId xmlns:a16="http://schemas.microsoft.com/office/drawing/2014/main" id="{EAA464E8-7C5E-8C4F-B9C5-2949C388636E}"/>
              </a:ext>
            </a:extLst>
          </p:cNvPr>
          <p:cNvPicPr>
            <a:picLocks noChangeAspect="1"/>
          </p:cNvPicPr>
          <p:nvPr/>
        </p:nvPicPr>
        <p:blipFill>
          <a:blip r:embed="rId7"/>
          <a:stretch>
            <a:fillRect/>
          </a:stretch>
        </p:blipFill>
        <p:spPr>
          <a:xfrm>
            <a:off x="5114236" y="1079154"/>
            <a:ext cx="2046629" cy="804033"/>
          </a:xfrm>
          <a:prstGeom prst="rect">
            <a:avLst/>
          </a:prstGeom>
        </p:spPr>
      </p:pic>
      <p:pic>
        <p:nvPicPr>
          <p:cNvPr id="20" name="图片 19">
            <a:extLst>
              <a:ext uri="{FF2B5EF4-FFF2-40B4-BE49-F238E27FC236}">
                <a16:creationId xmlns:a16="http://schemas.microsoft.com/office/drawing/2014/main" id="{CC19AF01-B227-6342-9B61-B70A1581EAE6}"/>
              </a:ext>
            </a:extLst>
          </p:cNvPr>
          <p:cNvPicPr>
            <a:picLocks noChangeAspect="1"/>
          </p:cNvPicPr>
          <p:nvPr/>
        </p:nvPicPr>
        <p:blipFill>
          <a:blip r:embed="rId8"/>
          <a:stretch>
            <a:fillRect/>
          </a:stretch>
        </p:blipFill>
        <p:spPr>
          <a:xfrm>
            <a:off x="8324991" y="894448"/>
            <a:ext cx="3678357" cy="1363156"/>
          </a:xfrm>
          <a:prstGeom prst="rect">
            <a:avLst/>
          </a:prstGeom>
        </p:spPr>
      </p:pic>
      <p:pic>
        <p:nvPicPr>
          <p:cNvPr id="21" name="图片 20">
            <a:extLst>
              <a:ext uri="{FF2B5EF4-FFF2-40B4-BE49-F238E27FC236}">
                <a16:creationId xmlns:a16="http://schemas.microsoft.com/office/drawing/2014/main" id="{802972D2-19BD-D148-A4B3-FAED2F16DAC5}"/>
              </a:ext>
            </a:extLst>
          </p:cNvPr>
          <p:cNvPicPr>
            <a:picLocks noChangeAspect="1"/>
          </p:cNvPicPr>
          <p:nvPr/>
        </p:nvPicPr>
        <p:blipFill>
          <a:blip r:embed="rId9"/>
          <a:stretch>
            <a:fillRect/>
          </a:stretch>
        </p:blipFill>
        <p:spPr>
          <a:xfrm>
            <a:off x="8324991" y="2442244"/>
            <a:ext cx="3789491" cy="2073026"/>
          </a:xfrm>
          <a:prstGeom prst="rect">
            <a:avLst/>
          </a:prstGeom>
        </p:spPr>
      </p:pic>
      <p:pic>
        <p:nvPicPr>
          <p:cNvPr id="22" name="图片 21">
            <a:extLst>
              <a:ext uri="{FF2B5EF4-FFF2-40B4-BE49-F238E27FC236}">
                <a16:creationId xmlns:a16="http://schemas.microsoft.com/office/drawing/2014/main" id="{2256E9B8-9E9B-594C-B80C-BD2E7EC11A4E}"/>
              </a:ext>
            </a:extLst>
          </p:cNvPr>
          <p:cNvPicPr>
            <a:picLocks noChangeAspect="1"/>
          </p:cNvPicPr>
          <p:nvPr/>
        </p:nvPicPr>
        <p:blipFill>
          <a:blip r:embed="rId10"/>
          <a:stretch>
            <a:fillRect/>
          </a:stretch>
        </p:blipFill>
        <p:spPr>
          <a:xfrm>
            <a:off x="8488313" y="4699910"/>
            <a:ext cx="3285482" cy="1982868"/>
          </a:xfrm>
          <a:prstGeom prst="rect">
            <a:avLst/>
          </a:prstGeom>
        </p:spPr>
      </p:pic>
    </p:spTree>
    <p:extLst>
      <p:ext uri="{BB962C8B-B14F-4D97-AF65-F5344CB8AC3E}">
        <p14:creationId xmlns:p14="http://schemas.microsoft.com/office/powerpoint/2010/main" val="3566179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 y="691829"/>
            <a:ext cx="3985871" cy="6081107"/>
          </a:xfrm>
          <a:ln>
            <a:solidFill>
              <a:schemeClr val="tx1"/>
            </a:solidFill>
          </a:ln>
        </p:spPr>
        <p:txBody>
          <a:bodyPr>
            <a:normAutofit/>
          </a:bodyPr>
          <a:lstStyle/>
          <a:p>
            <a:pPr marL="0" indent="0">
              <a:buNone/>
            </a:pPr>
            <a:r>
              <a:rPr lang="en-US" altLang="zh-CN" sz="2400" dirty="0"/>
              <a:t>Motivation</a:t>
            </a:r>
          </a:p>
          <a:p>
            <a:pPr marL="72000" indent="-72000" algn="just">
              <a:lnSpc>
                <a:spcPct val="110000"/>
              </a:lnSpc>
              <a:spcBef>
                <a:spcPts val="0"/>
              </a:spcBef>
              <a:buFontTx/>
              <a:buChar char="-"/>
            </a:pPr>
            <a:r>
              <a:rPr lang="zh-CN" altLang="en-US" sz="1400" dirty="0"/>
              <a:t>目前主流的跟踪策略分为全局和局部两种，全局策略学习目标的整体表示，当目标发生较大变化时表现不佳。而局部策略的局限在于并不是所有</a:t>
            </a:r>
            <a:r>
              <a:rPr lang="en" altLang="zh-CN" sz="1400" dirty="0"/>
              <a:t>patch</a:t>
            </a:r>
            <a:r>
              <a:rPr lang="zh-CN" altLang="en-US" sz="1400" dirty="0"/>
              <a:t>都包含丰富的信息，一些没有判别能力的</a:t>
            </a:r>
            <a:r>
              <a:rPr lang="en" altLang="zh-CN" sz="1400" dirty="0"/>
              <a:t>patch</a:t>
            </a:r>
            <a:r>
              <a:rPr lang="zh-CN" altLang="en-US" sz="1400" dirty="0"/>
              <a:t>难以跟踪，可能对推断目标状态产生不利影响。</a:t>
            </a:r>
            <a:endParaRPr lang="en-US" altLang="zh-CN" sz="1400" dirty="0"/>
          </a:p>
          <a:p>
            <a:pPr marL="0" indent="0" algn="just">
              <a:lnSpc>
                <a:spcPct val="110000"/>
              </a:lnSpc>
              <a:spcBef>
                <a:spcPts val="0"/>
              </a:spcBef>
              <a:buNone/>
            </a:pPr>
            <a:r>
              <a:rPr lang="en-US" altLang="zh-CN" sz="2400" dirty="0">
                <a:solidFill>
                  <a:prstClr val="black"/>
                </a:solidFill>
              </a:rPr>
              <a:t>Idea</a:t>
            </a:r>
            <a:endParaRPr lang="en-US" altLang="zh-CN" sz="1400" dirty="0"/>
          </a:p>
          <a:p>
            <a:pPr marL="72000" indent="-72000" algn="just">
              <a:lnSpc>
                <a:spcPct val="110000"/>
              </a:lnSpc>
              <a:spcBef>
                <a:spcPts val="0"/>
              </a:spcBef>
              <a:buFontTx/>
              <a:buChar char="-"/>
            </a:pPr>
            <a:r>
              <a:rPr lang="zh-CN" altLang="en-US" sz="1400" dirty="0"/>
              <a:t>（</a:t>
            </a:r>
            <a:r>
              <a:rPr lang="en-US" altLang="zh-CN" sz="1400" dirty="0"/>
              <a:t>1</a:t>
            </a:r>
            <a:r>
              <a:rPr lang="zh-CN" altLang="en-US" sz="1400" dirty="0"/>
              <a:t>）只跟踪目标的显著局部区域（易于识别和定位的局部区域），因为其在目标表观发生变化时相比于其他区域更加有可能保持独特性，有利于跟踪目标；</a:t>
            </a:r>
            <a:endParaRPr lang="en-US" altLang="zh-CN" sz="1400" dirty="0"/>
          </a:p>
          <a:p>
            <a:pPr marL="72000" indent="-72000" algn="just">
              <a:lnSpc>
                <a:spcPct val="110000"/>
              </a:lnSpc>
              <a:spcBef>
                <a:spcPts val="0"/>
              </a:spcBef>
              <a:buFontTx/>
              <a:buChar char="-"/>
            </a:pPr>
            <a:r>
              <a:rPr lang="zh-CN" altLang="en-US" sz="1400" dirty="0"/>
              <a:t>（</a:t>
            </a:r>
            <a:r>
              <a:rPr lang="en-US" altLang="zh-CN" sz="1400" dirty="0"/>
              <a:t>2</a:t>
            </a:r>
            <a:r>
              <a:rPr lang="zh-CN" altLang="en-US" sz="1400" dirty="0"/>
              <a:t>）显著局部区域之间的不同关联对应于同一目标物体的不同表观，因此提出的算法对捕获的显著区域之间不同的关联进行建模以适应目标表观变化。</a:t>
            </a:r>
            <a:endParaRPr lang="en-US" altLang="zh-CN" sz="1400" dirty="0"/>
          </a:p>
          <a:p>
            <a:pPr marL="0" indent="0" algn="just">
              <a:lnSpc>
                <a:spcPct val="110000"/>
              </a:lnSpc>
              <a:spcBef>
                <a:spcPts val="0"/>
              </a:spcBef>
              <a:buNone/>
            </a:pPr>
            <a:r>
              <a:rPr lang="en-US" altLang="zh-CN" sz="2400" dirty="0"/>
              <a:t>Framework</a:t>
            </a:r>
          </a:p>
          <a:p>
            <a:pPr marL="0" indent="0" algn="just">
              <a:lnSpc>
                <a:spcPct val="110000"/>
              </a:lnSpc>
              <a:spcBef>
                <a:spcPts val="0"/>
              </a:spcBef>
              <a:buNone/>
            </a:pPr>
            <a:endParaRPr lang="en-US" altLang="zh-CN" sz="1400" dirty="0"/>
          </a:p>
        </p:txBody>
      </p:sp>
      <p:sp>
        <p:nvSpPr>
          <p:cNvPr id="4" name="内容占位符 2"/>
          <p:cNvSpPr txBox="1">
            <a:spLocks/>
          </p:cNvSpPr>
          <p:nvPr/>
        </p:nvSpPr>
        <p:spPr>
          <a:xfrm>
            <a:off x="4048125" y="691834"/>
            <a:ext cx="4119215" cy="60811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zh-CN" altLang="en-US" sz="1300" b="1" dirty="0"/>
              <a:t>显著区域感知模块的结构</a:t>
            </a:r>
            <a:r>
              <a:rPr lang="en-US" altLang="zh-CN" sz="1300" b="1" dirty="0"/>
              <a:t>:</a:t>
            </a:r>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lvl="0" indent="0">
              <a:lnSpc>
                <a:spcPct val="120000"/>
              </a:lnSpc>
              <a:spcBef>
                <a:spcPts val="0"/>
              </a:spcBef>
              <a:buNone/>
            </a:pPr>
            <a:r>
              <a:rPr lang="en-US" altLang="zh-CN" sz="1200" dirty="0">
                <a:solidFill>
                  <a:prstClr val="black"/>
                </a:solidFill>
              </a:rPr>
              <a:t>1.</a:t>
            </a:r>
            <a:r>
              <a:rPr lang="zh-CN" altLang="en-US" sz="1200" dirty="0">
                <a:solidFill>
                  <a:prstClr val="black"/>
                </a:solidFill>
              </a:rPr>
              <a:t>计算目标模板特征𝑭𝑧 的每个特征像素与搜索图像特征𝑭𝑠 的相似度图（通过计算余弦距离）以获得𝑭𝑧 中每个特征像素的相似度分布情况</a:t>
            </a:r>
            <a:endParaRPr lang="en-US" altLang="zh-CN" sz="1200" dirty="0">
              <a:solidFill>
                <a:prstClr val="black"/>
              </a:solidFill>
            </a:endParaRPr>
          </a:p>
          <a:p>
            <a:pPr marL="0" lvl="0" indent="0">
              <a:lnSpc>
                <a:spcPct val="120000"/>
              </a:lnSpc>
              <a:spcBef>
                <a:spcPts val="0"/>
              </a:spcBef>
              <a:buNone/>
            </a:pPr>
            <a:r>
              <a:rPr lang="en-US" altLang="zh-CN" sz="1200" dirty="0">
                <a:solidFill>
                  <a:prstClr val="black"/>
                </a:solidFill>
              </a:rPr>
              <a:t>2.</a:t>
            </a:r>
            <a:r>
              <a:rPr lang="zh-CN" altLang="en-US" sz="1200" dirty="0">
                <a:solidFill>
                  <a:prstClr val="black"/>
                </a:solidFill>
              </a:rPr>
              <a:t>依据对应的相似度图评估𝑭𝑧 中每个特征像素的显著度以筛选出显著局部区域。</a:t>
            </a:r>
            <a:endParaRPr lang="en-US" altLang="zh-CN" sz="1200" dirty="0">
              <a:solidFill>
                <a:prstClr val="black"/>
              </a:solidFill>
            </a:endParaRPr>
          </a:p>
          <a:p>
            <a:pPr marL="0" lvl="0" indent="0">
              <a:lnSpc>
                <a:spcPct val="100000"/>
              </a:lnSpc>
              <a:spcBef>
                <a:spcPts val="0"/>
              </a:spcBef>
              <a:buNone/>
            </a:pPr>
            <a:endParaRPr lang="en-US" altLang="zh-CN" sz="1200" dirty="0">
              <a:solidFill>
                <a:prstClr val="black"/>
              </a:solidFill>
            </a:endParaRPr>
          </a:p>
          <a:p>
            <a:pPr marL="0" indent="0">
              <a:lnSpc>
                <a:spcPct val="100000"/>
              </a:lnSpc>
              <a:spcBef>
                <a:spcPts val="0"/>
              </a:spcBef>
              <a:buNone/>
            </a:pPr>
            <a:r>
              <a:rPr lang="zh-CN" altLang="en-US" sz="1300" b="1" dirty="0"/>
              <a:t>显著区域关联建模的两种边</a:t>
            </a:r>
            <a:r>
              <a:rPr lang="en-US" altLang="zh-CN" sz="1300" b="1" dirty="0"/>
              <a:t>:</a:t>
            </a: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r>
              <a:rPr lang="zh-CN" altLang="en-US" sz="1200" dirty="0"/>
              <a:t>使用两层的 </a:t>
            </a:r>
            <a:r>
              <a:rPr lang="en" altLang="zh-CN" sz="1200" dirty="0"/>
              <a:t>GCN </a:t>
            </a:r>
            <a:r>
              <a:rPr lang="zh-CN" altLang="en-US" sz="1200" dirty="0"/>
              <a:t>进行显著性聚合</a:t>
            </a:r>
            <a:endParaRPr lang="en-US" altLang="zh-CN" sz="12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p:txBody>
      </p:sp>
      <p:sp>
        <p:nvSpPr>
          <p:cNvPr id="5" name="内容占位符 2"/>
          <p:cNvSpPr txBox="1">
            <a:spLocks/>
          </p:cNvSpPr>
          <p:nvPr/>
        </p:nvSpPr>
        <p:spPr>
          <a:xfrm>
            <a:off x="8201018" y="691830"/>
            <a:ext cx="3926305" cy="6081106"/>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p:txBody>
      </p:sp>
      <p:sp>
        <p:nvSpPr>
          <p:cNvPr id="6" name="内容占位符 2"/>
          <p:cNvSpPr txBox="1">
            <a:spLocks/>
          </p:cNvSpPr>
          <p:nvPr/>
        </p:nvSpPr>
        <p:spPr>
          <a:xfrm>
            <a:off x="0" y="108859"/>
            <a:ext cx="11610473" cy="510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CN" sz="1600" dirty="0"/>
              <a:t>[ICCV 2021] </a:t>
            </a:r>
            <a:r>
              <a:rPr lang="en-US" altLang="zh-CN" sz="1600" b="1" dirty="0"/>
              <a:t>Saliency-Associated Object Tracking</a:t>
            </a:r>
          </a:p>
          <a:p>
            <a:pPr marL="0" indent="0">
              <a:lnSpc>
                <a:spcPct val="110000"/>
              </a:lnSpc>
              <a:spcBef>
                <a:spcPts val="0"/>
              </a:spcBef>
              <a:buNone/>
            </a:pPr>
            <a:r>
              <a:rPr lang="en-US" altLang="zh-CN" sz="1200" dirty="0" err="1"/>
              <a:t>Zikun</a:t>
            </a:r>
            <a:r>
              <a:rPr lang="en-US" altLang="zh-CN" sz="1200" dirty="0"/>
              <a:t> Zhou, Wenjie Pei, Xin Li, </a:t>
            </a:r>
            <a:r>
              <a:rPr lang="en-US" altLang="zh-CN" sz="1200" dirty="0" err="1"/>
              <a:t>Hongpeng</a:t>
            </a:r>
            <a:r>
              <a:rPr lang="en-US" altLang="zh-CN" sz="1200" dirty="0"/>
              <a:t> Wang, Feng Zheng, </a:t>
            </a:r>
            <a:r>
              <a:rPr lang="en-US" altLang="zh-CN" sz="1200" dirty="0" err="1"/>
              <a:t>Zhenyu</a:t>
            </a:r>
            <a:r>
              <a:rPr lang="en-US" altLang="zh-CN" sz="1200" dirty="0"/>
              <a:t> He[paper] https://</a:t>
            </a:r>
            <a:r>
              <a:rPr lang="en-US" altLang="zh-CN" sz="1200" dirty="0" err="1"/>
              <a:t>arxiv.org</a:t>
            </a:r>
            <a:r>
              <a:rPr lang="en-US" altLang="zh-CN" sz="1200" dirty="0"/>
              <a:t>/pdf/2108.03637.pdf</a:t>
            </a:r>
          </a:p>
        </p:txBody>
      </p:sp>
      <p:pic>
        <p:nvPicPr>
          <p:cNvPr id="3074" name="Picture 2">
            <a:extLst>
              <a:ext uri="{FF2B5EF4-FFF2-40B4-BE49-F238E27FC236}">
                <a16:creationId xmlns:a16="http://schemas.microsoft.com/office/drawing/2014/main" id="{CEBB5856-C7CA-F941-8140-D833F5366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33" y="5169768"/>
            <a:ext cx="3628353" cy="15793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E4AFA42-7F23-D64E-AEDB-69163698FA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9699"/>
          <a:stretch/>
        </p:blipFill>
        <p:spPr bwMode="auto">
          <a:xfrm>
            <a:off x="4164355" y="967331"/>
            <a:ext cx="3863289" cy="17383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1C41099-4E04-634C-AAAD-5CB4DD4142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854" r="12630" b="46321"/>
          <a:stretch/>
        </p:blipFill>
        <p:spPr bwMode="auto">
          <a:xfrm>
            <a:off x="4121381" y="4229679"/>
            <a:ext cx="3367709" cy="101928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BA185A3-B114-204B-AF47-D134A8C4BFBE}"/>
              </a:ext>
            </a:extLst>
          </p:cNvPr>
          <p:cNvSpPr/>
          <p:nvPr/>
        </p:nvSpPr>
        <p:spPr>
          <a:xfrm>
            <a:off x="8283570" y="787813"/>
            <a:ext cx="6096000" cy="630942"/>
          </a:xfrm>
          <a:prstGeom prst="rect">
            <a:avLst/>
          </a:prstGeom>
        </p:spPr>
        <p:txBody>
          <a:bodyPr>
            <a:spAutoFit/>
          </a:bodyPr>
          <a:lstStyle/>
          <a:p>
            <a:pPr lvl="0"/>
            <a:r>
              <a:rPr lang="en-US" altLang="zh-CN" sz="2400" dirty="0">
                <a:solidFill>
                  <a:prstClr val="black"/>
                </a:solidFill>
              </a:rPr>
              <a:t>Experiments &amp; Analysis</a:t>
            </a:r>
          </a:p>
          <a:p>
            <a:pPr lvl="0">
              <a:lnSpc>
                <a:spcPct val="110000"/>
              </a:lnSpc>
            </a:pPr>
            <a:r>
              <a:rPr lang="en-US" altLang="zh-CN" sz="1050" b="1" dirty="0">
                <a:solidFill>
                  <a:prstClr val="black"/>
                </a:solidFill>
              </a:rPr>
              <a:t>Implementations.</a:t>
            </a:r>
            <a:endParaRPr lang="en-US" altLang="zh-CN" sz="1100" dirty="0"/>
          </a:p>
        </p:txBody>
      </p:sp>
      <p:pic>
        <p:nvPicPr>
          <p:cNvPr id="2056" name="Picture 8">
            <a:extLst>
              <a:ext uri="{FF2B5EF4-FFF2-40B4-BE49-F238E27FC236}">
                <a16:creationId xmlns:a16="http://schemas.microsoft.com/office/drawing/2014/main" id="{6831D972-EF21-C546-A680-DF166A71C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75" r="13659" b="3460"/>
          <a:stretch/>
        </p:blipFill>
        <p:spPr bwMode="auto">
          <a:xfrm>
            <a:off x="4048124" y="5656077"/>
            <a:ext cx="3367709" cy="51008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D29450D0-3592-A942-B887-AFDE1013CA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3570" y="1399304"/>
            <a:ext cx="3637123" cy="173837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54ED2793-0A74-6E4F-98EC-8D285ECBC1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0890" y="3210564"/>
            <a:ext cx="3519803" cy="181996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B2F558FB-84CB-0248-B8ED-592F580B1E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4942" y="5191939"/>
            <a:ext cx="3077463" cy="141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51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 y="691829"/>
            <a:ext cx="3985871" cy="6081107"/>
          </a:xfrm>
          <a:ln>
            <a:solidFill>
              <a:schemeClr val="tx1"/>
            </a:solidFill>
          </a:ln>
        </p:spPr>
        <p:txBody>
          <a:bodyPr>
            <a:normAutofit/>
          </a:bodyPr>
          <a:lstStyle/>
          <a:p>
            <a:pPr marL="0" indent="0">
              <a:buNone/>
            </a:pPr>
            <a:r>
              <a:rPr lang="en-US" altLang="zh-CN" sz="2400" dirty="0"/>
              <a:t>Motivation</a:t>
            </a:r>
          </a:p>
          <a:p>
            <a:pPr marL="72000" indent="-72000" algn="just">
              <a:lnSpc>
                <a:spcPct val="110000"/>
              </a:lnSpc>
              <a:spcBef>
                <a:spcPts val="0"/>
              </a:spcBef>
              <a:buFontTx/>
              <a:buChar char="-"/>
            </a:pPr>
            <a:r>
              <a:rPr lang="zh-CN" altLang="en-US" sz="1400" dirty="0"/>
              <a:t>已有的目标跟踪算法对目标剧烈尺度变化的适应能力仍十分有限，主要表现在：</a:t>
            </a:r>
            <a:r>
              <a:rPr lang="en-US" altLang="zh-CN" sz="1400" dirty="0"/>
              <a:t>1</a:t>
            </a:r>
            <a:r>
              <a:rPr lang="zh-CN" altLang="en-US" sz="1400" dirty="0"/>
              <a:t>）难以对大尺度目标的全局信息进行感知；</a:t>
            </a:r>
            <a:r>
              <a:rPr lang="en-US" altLang="zh-CN" sz="1400" dirty="0"/>
              <a:t>2</a:t>
            </a:r>
            <a:r>
              <a:rPr lang="zh-CN" altLang="en-US" sz="1400" dirty="0"/>
              <a:t>）已有算法中回归模型中神经元的理论感受野大小是固定的，这不利于适应目标剧烈的尺度变化</a:t>
            </a:r>
            <a:endParaRPr lang="en-US" altLang="zh-CN" sz="1400" dirty="0"/>
          </a:p>
          <a:p>
            <a:pPr marL="0" indent="0" algn="just">
              <a:lnSpc>
                <a:spcPct val="110000"/>
              </a:lnSpc>
              <a:spcBef>
                <a:spcPts val="0"/>
              </a:spcBef>
              <a:buNone/>
            </a:pPr>
            <a:r>
              <a:rPr lang="en-US" altLang="zh-CN" sz="2400" dirty="0">
                <a:solidFill>
                  <a:prstClr val="black"/>
                </a:solidFill>
              </a:rPr>
              <a:t>Idea</a:t>
            </a:r>
            <a:endParaRPr lang="en-US" altLang="zh-CN" sz="1400" dirty="0"/>
          </a:p>
          <a:p>
            <a:pPr marL="0" indent="0" algn="just">
              <a:lnSpc>
                <a:spcPct val="110000"/>
              </a:lnSpc>
              <a:spcBef>
                <a:spcPts val="0"/>
              </a:spcBef>
              <a:buNone/>
            </a:pPr>
            <a:r>
              <a:rPr lang="en-US" altLang="zh-CN" sz="1400" dirty="0"/>
              <a:t>-</a:t>
            </a:r>
            <a:r>
              <a:rPr lang="zh-CN" altLang="en-US" sz="1400" dirty="0"/>
              <a:t>提出了一种时空上下文记忆网络以联合建模目标的时域上下文和空域上下文，能够有效增强跟踪算法的在线适应能力和样例级别判别能力。</a:t>
            </a:r>
          </a:p>
          <a:p>
            <a:pPr marL="0" indent="0" algn="just">
              <a:lnSpc>
                <a:spcPct val="110000"/>
              </a:lnSpc>
              <a:spcBef>
                <a:spcPts val="0"/>
              </a:spcBef>
              <a:buNone/>
            </a:pPr>
            <a:r>
              <a:rPr lang="en-US" altLang="zh-CN" sz="1400" dirty="0"/>
              <a:t>-</a:t>
            </a:r>
            <a:r>
              <a:rPr lang="zh-CN" altLang="en-US" sz="1400" dirty="0"/>
              <a:t>提出了一种相似度感知的记忆更新方法，在更新记忆模型的同时能够有效维持记忆模型中存储的目标表观信息的多样性。</a:t>
            </a:r>
            <a:endParaRPr lang="en-US" altLang="zh-CN" sz="1400" dirty="0"/>
          </a:p>
          <a:p>
            <a:pPr marL="0" indent="0" algn="just">
              <a:lnSpc>
                <a:spcPct val="110000"/>
              </a:lnSpc>
              <a:spcBef>
                <a:spcPts val="0"/>
              </a:spcBef>
              <a:buNone/>
            </a:pPr>
            <a:endParaRPr lang="en-US" altLang="zh-CN" sz="1400" dirty="0"/>
          </a:p>
          <a:p>
            <a:pPr marL="0" indent="0" algn="just">
              <a:lnSpc>
                <a:spcPct val="110000"/>
              </a:lnSpc>
              <a:spcBef>
                <a:spcPts val="0"/>
              </a:spcBef>
              <a:buNone/>
            </a:pPr>
            <a:r>
              <a:rPr lang="en-US" altLang="zh-CN" sz="2400" dirty="0"/>
              <a:t>Framework</a:t>
            </a:r>
          </a:p>
          <a:p>
            <a:pPr marL="0" indent="0" algn="just">
              <a:lnSpc>
                <a:spcPct val="110000"/>
              </a:lnSpc>
              <a:spcBef>
                <a:spcPts val="0"/>
              </a:spcBef>
              <a:buNone/>
            </a:pPr>
            <a:endParaRPr lang="en-US" altLang="zh-CN" sz="1400" dirty="0"/>
          </a:p>
        </p:txBody>
      </p:sp>
      <p:sp>
        <p:nvSpPr>
          <p:cNvPr id="4" name="内容占位符 2"/>
          <p:cNvSpPr txBox="1">
            <a:spLocks/>
          </p:cNvSpPr>
          <p:nvPr/>
        </p:nvSpPr>
        <p:spPr>
          <a:xfrm>
            <a:off x="4048125" y="691834"/>
            <a:ext cx="4119215" cy="60811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zh-CN" altLang="en-US" sz="1300" b="1" dirty="0"/>
              <a:t>特征提取</a:t>
            </a:r>
            <a:r>
              <a:rPr lang="en-US" altLang="zh-CN" sz="1300" b="1" dirty="0"/>
              <a:t>:</a:t>
            </a:r>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记忆模型滤波器构建</a:t>
            </a: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记忆读取</a:t>
            </a:r>
            <a:endParaRPr lang="en-US" altLang="zh-CN" sz="1300" b="1" dirty="0"/>
          </a:p>
          <a:p>
            <a:pPr marL="0" indent="0">
              <a:lnSpc>
                <a:spcPct val="110000"/>
              </a:lnSpc>
              <a:spcBef>
                <a:spcPts val="0"/>
              </a:spcBef>
              <a:buNone/>
            </a:pPr>
            <a:endParaRPr lang="en-US" altLang="zh-CN" sz="1300" b="1" dirty="0"/>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r>
              <a:rPr lang="zh-CN" altLang="en-US" sz="1300" b="1" dirty="0">
                <a:solidFill>
                  <a:prstClr val="black"/>
                </a:solidFill>
              </a:rPr>
              <a:t>目标状态估计</a:t>
            </a:r>
            <a:endParaRPr lang="en-US" altLang="zh-CN" sz="1300" b="1"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10000"/>
              </a:lnSpc>
              <a:spcBef>
                <a:spcPts val="0"/>
              </a:spcBef>
              <a:buNone/>
            </a:pPr>
            <a:r>
              <a:rPr lang="zh-CN" altLang="en-US" sz="1200" b="1" dirty="0">
                <a:solidFill>
                  <a:prstClr val="black"/>
                </a:solidFill>
              </a:rPr>
              <a:t>记忆模型更新</a:t>
            </a:r>
            <a:endParaRPr lang="en-US" altLang="zh-CN" sz="1200" b="1" dirty="0">
              <a:solidFill>
                <a:prstClr val="black"/>
              </a:solidFill>
            </a:endParaRPr>
          </a:p>
        </p:txBody>
      </p:sp>
      <p:sp>
        <p:nvSpPr>
          <p:cNvPr id="5" name="内容占位符 2"/>
          <p:cNvSpPr txBox="1">
            <a:spLocks/>
          </p:cNvSpPr>
          <p:nvPr/>
        </p:nvSpPr>
        <p:spPr>
          <a:xfrm>
            <a:off x="8201018" y="691830"/>
            <a:ext cx="3926305" cy="6081106"/>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p:txBody>
      </p:sp>
      <p:sp>
        <p:nvSpPr>
          <p:cNvPr id="6" name="内容占位符 2"/>
          <p:cNvSpPr txBox="1">
            <a:spLocks/>
          </p:cNvSpPr>
          <p:nvPr/>
        </p:nvSpPr>
        <p:spPr>
          <a:xfrm>
            <a:off x="0" y="108859"/>
            <a:ext cx="11610473" cy="510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CN" sz="1600" dirty="0"/>
              <a:t>[TCSVT 2022]</a:t>
            </a:r>
            <a:r>
              <a:rPr lang="zh-CN" altLang="en-US" sz="1600" dirty="0"/>
              <a:t> </a:t>
            </a:r>
            <a:r>
              <a:rPr lang="en" altLang="zh-CN" sz="1600" b="1" dirty="0"/>
              <a:t>Object Tracking via Spatial-Temporal Memory Network</a:t>
            </a:r>
          </a:p>
          <a:p>
            <a:pPr marL="0" indent="0">
              <a:lnSpc>
                <a:spcPct val="110000"/>
              </a:lnSpc>
              <a:spcBef>
                <a:spcPts val="0"/>
              </a:spcBef>
              <a:buNone/>
            </a:pPr>
            <a:r>
              <a:rPr lang="en-US" altLang="zh-CN" sz="1200" dirty="0" err="1"/>
              <a:t>Zikun</a:t>
            </a:r>
            <a:r>
              <a:rPr lang="en-US" altLang="zh-CN" sz="1200" dirty="0"/>
              <a:t> Zhou, Nana Fan, Tianzhu Zhang, </a:t>
            </a:r>
            <a:r>
              <a:rPr lang="en-US" altLang="zh-CN" sz="1200" dirty="0" err="1"/>
              <a:t>Hongpeng</a:t>
            </a:r>
            <a:r>
              <a:rPr lang="en-US" altLang="zh-CN" sz="1200" dirty="0"/>
              <a:t> </a:t>
            </a:r>
            <a:r>
              <a:rPr lang="en-US" altLang="zh-CN" sz="1200" dirty="0" err="1"/>
              <a:t>Wang,Zhenyu</a:t>
            </a:r>
            <a:r>
              <a:rPr lang="en-US" altLang="zh-CN" sz="1200" dirty="0"/>
              <a:t> He [paper] https://</a:t>
            </a:r>
            <a:r>
              <a:rPr lang="en-US" altLang="zh-CN" sz="1200" dirty="0" err="1"/>
              <a:t>ieeexplore.ieee.org</a:t>
            </a:r>
            <a:r>
              <a:rPr lang="en-US" altLang="zh-CN" sz="1200" dirty="0"/>
              <a:t>/document/9474441</a:t>
            </a:r>
          </a:p>
        </p:txBody>
      </p:sp>
      <p:pic>
        <p:nvPicPr>
          <p:cNvPr id="16" name="图片 15">
            <a:extLst>
              <a:ext uri="{FF2B5EF4-FFF2-40B4-BE49-F238E27FC236}">
                <a16:creationId xmlns:a16="http://schemas.microsoft.com/office/drawing/2014/main" id="{2040EFA9-9534-7843-9718-A88BB375E236}"/>
              </a:ext>
            </a:extLst>
          </p:cNvPr>
          <p:cNvPicPr>
            <a:picLocks noChangeAspect="1"/>
          </p:cNvPicPr>
          <p:nvPr/>
        </p:nvPicPr>
        <p:blipFill>
          <a:blip r:embed="rId3"/>
          <a:stretch>
            <a:fillRect/>
          </a:stretch>
        </p:blipFill>
        <p:spPr>
          <a:xfrm>
            <a:off x="222697" y="4848087"/>
            <a:ext cx="3464285" cy="1714992"/>
          </a:xfrm>
          <a:prstGeom prst="rect">
            <a:avLst/>
          </a:prstGeom>
        </p:spPr>
      </p:pic>
      <p:pic>
        <p:nvPicPr>
          <p:cNvPr id="17" name="图片 16">
            <a:extLst>
              <a:ext uri="{FF2B5EF4-FFF2-40B4-BE49-F238E27FC236}">
                <a16:creationId xmlns:a16="http://schemas.microsoft.com/office/drawing/2014/main" id="{20E2509A-E6F1-C743-97E8-42F81B29AC3A}"/>
              </a:ext>
            </a:extLst>
          </p:cNvPr>
          <p:cNvPicPr>
            <a:picLocks noChangeAspect="1"/>
          </p:cNvPicPr>
          <p:nvPr/>
        </p:nvPicPr>
        <p:blipFill>
          <a:blip r:embed="rId4"/>
          <a:stretch>
            <a:fillRect/>
          </a:stretch>
        </p:blipFill>
        <p:spPr>
          <a:xfrm>
            <a:off x="4630668" y="1063919"/>
            <a:ext cx="2930663" cy="1598543"/>
          </a:xfrm>
          <a:prstGeom prst="rect">
            <a:avLst/>
          </a:prstGeom>
        </p:spPr>
      </p:pic>
      <p:sp>
        <p:nvSpPr>
          <p:cNvPr id="18" name="矩形 17">
            <a:extLst>
              <a:ext uri="{FF2B5EF4-FFF2-40B4-BE49-F238E27FC236}">
                <a16:creationId xmlns:a16="http://schemas.microsoft.com/office/drawing/2014/main" id="{3CBC5FDC-7976-D246-BEFC-F5D444A4D459}"/>
              </a:ext>
            </a:extLst>
          </p:cNvPr>
          <p:cNvSpPr/>
          <p:nvPr/>
        </p:nvSpPr>
        <p:spPr>
          <a:xfrm>
            <a:off x="8339375" y="761548"/>
            <a:ext cx="6096000" cy="858248"/>
          </a:xfrm>
          <a:prstGeom prst="rect">
            <a:avLst/>
          </a:prstGeom>
        </p:spPr>
        <p:txBody>
          <a:bodyPr>
            <a:spAutoFit/>
          </a:bodyPr>
          <a:lstStyle/>
          <a:p>
            <a:pPr lvl="0"/>
            <a:r>
              <a:rPr lang="en-US" altLang="zh-CN" sz="2400" dirty="0">
                <a:solidFill>
                  <a:prstClr val="black"/>
                </a:solidFill>
              </a:rPr>
              <a:t>Experiments &amp; Analysis</a:t>
            </a:r>
          </a:p>
          <a:p>
            <a:pPr lvl="0">
              <a:lnSpc>
                <a:spcPct val="110000"/>
              </a:lnSpc>
            </a:pPr>
            <a:r>
              <a:rPr lang="en-US" altLang="zh-CN" sz="1200" b="1" dirty="0">
                <a:solidFill>
                  <a:prstClr val="black"/>
                </a:solidFill>
              </a:rPr>
              <a:t>Implementations.</a:t>
            </a:r>
            <a:r>
              <a:rPr lang="zh-CN" altLang="en-US" sz="1200" b="1" dirty="0">
                <a:solidFill>
                  <a:prstClr val="black"/>
                </a:solidFill>
              </a:rPr>
              <a:t>  </a:t>
            </a:r>
            <a:endParaRPr lang="en-US" altLang="zh-CN" sz="1200" b="1" dirty="0">
              <a:solidFill>
                <a:prstClr val="black"/>
              </a:solidFill>
            </a:endParaRPr>
          </a:p>
          <a:p>
            <a:pPr lvl="0">
              <a:lnSpc>
                <a:spcPct val="110000"/>
              </a:lnSpc>
            </a:pPr>
            <a:r>
              <a:rPr lang="en-US" altLang="zh-CN" sz="1200" b="1" dirty="0">
                <a:solidFill>
                  <a:prstClr val="black"/>
                </a:solidFill>
              </a:rPr>
              <a:t>Backbone</a:t>
            </a:r>
            <a:r>
              <a:rPr lang="zh-CN" altLang="en-US" sz="1200" b="1" dirty="0">
                <a:solidFill>
                  <a:prstClr val="black"/>
                </a:solidFill>
              </a:rPr>
              <a:t>： </a:t>
            </a:r>
            <a:r>
              <a:rPr lang="en-US" altLang="zh-CN" sz="1200" b="1" dirty="0">
                <a:solidFill>
                  <a:prstClr val="black"/>
                </a:solidFill>
              </a:rPr>
              <a:t>resnet-50</a:t>
            </a:r>
            <a:endParaRPr lang="en-US" altLang="zh-CN" sz="1200" dirty="0"/>
          </a:p>
        </p:txBody>
      </p:sp>
      <p:pic>
        <p:nvPicPr>
          <p:cNvPr id="19" name="图片 18">
            <a:extLst>
              <a:ext uri="{FF2B5EF4-FFF2-40B4-BE49-F238E27FC236}">
                <a16:creationId xmlns:a16="http://schemas.microsoft.com/office/drawing/2014/main" id="{E55CEBD8-2995-2E4E-B064-4360EF23D9FB}"/>
              </a:ext>
            </a:extLst>
          </p:cNvPr>
          <p:cNvPicPr>
            <a:picLocks noChangeAspect="1"/>
          </p:cNvPicPr>
          <p:nvPr/>
        </p:nvPicPr>
        <p:blipFill>
          <a:blip r:embed="rId5"/>
          <a:stretch>
            <a:fillRect/>
          </a:stretch>
        </p:blipFill>
        <p:spPr>
          <a:xfrm>
            <a:off x="4723432" y="3049986"/>
            <a:ext cx="2768600" cy="419100"/>
          </a:xfrm>
          <a:prstGeom prst="rect">
            <a:avLst/>
          </a:prstGeom>
        </p:spPr>
      </p:pic>
      <p:pic>
        <p:nvPicPr>
          <p:cNvPr id="20" name="图片 19">
            <a:extLst>
              <a:ext uri="{FF2B5EF4-FFF2-40B4-BE49-F238E27FC236}">
                <a16:creationId xmlns:a16="http://schemas.microsoft.com/office/drawing/2014/main" id="{844FEA23-8F34-BB4E-9E13-815913A758C2}"/>
              </a:ext>
            </a:extLst>
          </p:cNvPr>
          <p:cNvPicPr>
            <a:picLocks noChangeAspect="1"/>
          </p:cNvPicPr>
          <p:nvPr/>
        </p:nvPicPr>
        <p:blipFill>
          <a:blip r:embed="rId6"/>
          <a:stretch>
            <a:fillRect/>
          </a:stretch>
        </p:blipFill>
        <p:spPr>
          <a:xfrm>
            <a:off x="4868499" y="3873194"/>
            <a:ext cx="1947334" cy="882386"/>
          </a:xfrm>
          <a:prstGeom prst="rect">
            <a:avLst/>
          </a:prstGeom>
        </p:spPr>
      </p:pic>
      <p:pic>
        <p:nvPicPr>
          <p:cNvPr id="21" name="图片 20">
            <a:extLst>
              <a:ext uri="{FF2B5EF4-FFF2-40B4-BE49-F238E27FC236}">
                <a16:creationId xmlns:a16="http://schemas.microsoft.com/office/drawing/2014/main" id="{D0CFB5C3-2501-BC42-81B2-A3CE3A99FFF6}"/>
              </a:ext>
            </a:extLst>
          </p:cNvPr>
          <p:cNvPicPr>
            <a:picLocks noChangeAspect="1"/>
          </p:cNvPicPr>
          <p:nvPr/>
        </p:nvPicPr>
        <p:blipFill>
          <a:blip r:embed="rId7"/>
          <a:stretch>
            <a:fillRect/>
          </a:stretch>
        </p:blipFill>
        <p:spPr>
          <a:xfrm>
            <a:off x="5135214" y="4966494"/>
            <a:ext cx="1866900" cy="292100"/>
          </a:xfrm>
          <a:prstGeom prst="rect">
            <a:avLst/>
          </a:prstGeom>
        </p:spPr>
      </p:pic>
      <p:pic>
        <p:nvPicPr>
          <p:cNvPr id="22" name="图片 21">
            <a:extLst>
              <a:ext uri="{FF2B5EF4-FFF2-40B4-BE49-F238E27FC236}">
                <a16:creationId xmlns:a16="http://schemas.microsoft.com/office/drawing/2014/main" id="{C1D6B393-A412-174A-A49C-42512493ADC7}"/>
              </a:ext>
            </a:extLst>
          </p:cNvPr>
          <p:cNvPicPr>
            <a:picLocks noChangeAspect="1"/>
          </p:cNvPicPr>
          <p:nvPr/>
        </p:nvPicPr>
        <p:blipFill>
          <a:blip r:embed="rId8"/>
          <a:stretch>
            <a:fillRect/>
          </a:stretch>
        </p:blipFill>
        <p:spPr>
          <a:xfrm>
            <a:off x="5092433" y="5369279"/>
            <a:ext cx="2133600" cy="1193800"/>
          </a:xfrm>
          <a:prstGeom prst="rect">
            <a:avLst/>
          </a:prstGeom>
        </p:spPr>
      </p:pic>
      <p:pic>
        <p:nvPicPr>
          <p:cNvPr id="23" name="图片 22">
            <a:extLst>
              <a:ext uri="{FF2B5EF4-FFF2-40B4-BE49-F238E27FC236}">
                <a16:creationId xmlns:a16="http://schemas.microsoft.com/office/drawing/2014/main" id="{D4278ADA-5164-B346-998F-657AFCBD7D59}"/>
              </a:ext>
            </a:extLst>
          </p:cNvPr>
          <p:cNvPicPr>
            <a:picLocks noChangeAspect="1"/>
          </p:cNvPicPr>
          <p:nvPr/>
        </p:nvPicPr>
        <p:blipFill>
          <a:blip r:embed="rId9"/>
          <a:stretch>
            <a:fillRect/>
          </a:stretch>
        </p:blipFill>
        <p:spPr>
          <a:xfrm>
            <a:off x="8236638" y="1676923"/>
            <a:ext cx="3729444" cy="1354143"/>
          </a:xfrm>
          <a:prstGeom prst="rect">
            <a:avLst/>
          </a:prstGeom>
        </p:spPr>
      </p:pic>
      <p:pic>
        <p:nvPicPr>
          <p:cNvPr id="24" name="图片 23">
            <a:extLst>
              <a:ext uri="{FF2B5EF4-FFF2-40B4-BE49-F238E27FC236}">
                <a16:creationId xmlns:a16="http://schemas.microsoft.com/office/drawing/2014/main" id="{EFF9E96D-8602-D94F-AC4C-7E0D30BE787B}"/>
              </a:ext>
            </a:extLst>
          </p:cNvPr>
          <p:cNvPicPr>
            <a:picLocks noChangeAspect="1"/>
          </p:cNvPicPr>
          <p:nvPr/>
        </p:nvPicPr>
        <p:blipFill>
          <a:blip r:embed="rId10"/>
          <a:stretch>
            <a:fillRect/>
          </a:stretch>
        </p:blipFill>
        <p:spPr>
          <a:xfrm>
            <a:off x="8236638" y="3222485"/>
            <a:ext cx="3828871" cy="1318136"/>
          </a:xfrm>
          <a:prstGeom prst="rect">
            <a:avLst/>
          </a:prstGeom>
        </p:spPr>
      </p:pic>
      <p:pic>
        <p:nvPicPr>
          <p:cNvPr id="25" name="图片 24">
            <a:extLst>
              <a:ext uri="{FF2B5EF4-FFF2-40B4-BE49-F238E27FC236}">
                <a16:creationId xmlns:a16="http://schemas.microsoft.com/office/drawing/2014/main" id="{C05B173A-F62B-7A4D-A5C4-8DF5F8F78DC9}"/>
              </a:ext>
            </a:extLst>
          </p:cNvPr>
          <p:cNvPicPr>
            <a:picLocks noChangeAspect="1"/>
          </p:cNvPicPr>
          <p:nvPr/>
        </p:nvPicPr>
        <p:blipFill>
          <a:blip r:embed="rId11"/>
          <a:stretch>
            <a:fillRect/>
          </a:stretch>
        </p:blipFill>
        <p:spPr>
          <a:xfrm>
            <a:off x="8432027" y="4728909"/>
            <a:ext cx="3464285" cy="1974270"/>
          </a:xfrm>
          <a:prstGeom prst="rect">
            <a:avLst/>
          </a:prstGeom>
        </p:spPr>
      </p:pic>
    </p:spTree>
    <p:extLst>
      <p:ext uri="{BB962C8B-B14F-4D97-AF65-F5344CB8AC3E}">
        <p14:creationId xmlns:p14="http://schemas.microsoft.com/office/powerpoint/2010/main" val="3257020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 y="691829"/>
            <a:ext cx="3985871" cy="6081107"/>
          </a:xfrm>
          <a:ln>
            <a:solidFill>
              <a:schemeClr val="tx1"/>
            </a:solidFill>
          </a:ln>
        </p:spPr>
        <p:txBody>
          <a:bodyPr>
            <a:normAutofit/>
          </a:bodyPr>
          <a:lstStyle/>
          <a:p>
            <a:pPr marL="0" indent="0">
              <a:buNone/>
            </a:pPr>
            <a:r>
              <a:rPr lang="en-US" altLang="zh-CN" sz="2400" dirty="0"/>
              <a:t>Motivation</a:t>
            </a:r>
          </a:p>
          <a:p>
            <a:pPr marL="72000" indent="-72000" algn="just">
              <a:lnSpc>
                <a:spcPct val="110000"/>
              </a:lnSpc>
              <a:spcBef>
                <a:spcPts val="0"/>
              </a:spcBef>
              <a:buFontTx/>
              <a:buChar char="-"/>
            </a:pPr>
            <a:r>
              <a:rPr lang="zh-CN" altLang="en-US" sz="1400" dirty="0"/>
              <a:t>长时跟踪的难点在于出视野或遮挡导致的目标运动不连续；</a:t>
            </a:r>
            <a:endParaRPr lang="en-US" altLang="zh-CN" sz="1400" dirty="0"/>
          </a:p>
          <a:p>
            <a:pPr marL="0" indent="0" algn="just">
              <a:lnSpc>
                <a:spcPct val="110000"/>
              </a:lnSpc>
              <a:spcBef>
                <a:spcPts val="0"/>
              </a:spcBef>
              <a:buNone/>
            </a:pPr>
            <a:endParaRPr lang="en-US" altLang="zh-CN" sz="1400" dirty="0"/>
          </a:p>
          <a:p>
            <a:pPr marL="0" indent="0" algn="just">
              <a:lnSpc>
                <a:spcPct val="110000"/>
              </a:lnSpc>
              <a:spcBef>
                <a:spcPts val="0"/>
              </a:spcBef>
              <a:buNone/>
            </a:pPr>
            <a:r>
              <a:rPr lang="en-US" altLang="zh-CN" sz="2400" dirty="0">
                <a:solidFill>
                  <a:prstClr val="black"/>
                </a:solidFill>
              </a:rPr>
              <a:t>Idea</a:t>
            </a:r>
            <a:endParaRPr lang="en-US" altLang="zh-CN" sz="1400" dirty="0"/>
          </a:p>
          <a:p>
            <a:pPr marL="72000" indent="-72000" algn="just">
              <a:lnSpc>
                <a:spcPct val="110000"/>
              </a:lnSpc>
              <a:spcBef>
                <a:spcPts val="0"/>
              </a:spcBef>
              <a:buFontTx/>
              <a:buChar char="-"/>
            </a:pPr>
            <a:r>
              <a:rPr lang="zh-CN" altLang="en-US" sz="1400" dirty="0"/>
              <a:t>通过局部跟踪器的集成执行全局跟踪，结合了以上</a:t>
            </a:r>
            <a:r>
              <a:rPr lang="en-US" altLang="zh-CN" sz="1400" dirty="0"/>
              <a:t>2</a:t>
            </a:r>
            <a:r>
              <a:rPr lang="zh-CN" altLang="en-US" sz="1400" dirty="0"/>
              <a:t>种方法各自的优势（以全局视角跟踪目标</a:t>
            </a:r>
            <a:r>
              <a:rPr lang="en-US" altLang="zh-CN" sz="1400" dirty="0"/>
              <a:t>+</a:t>
            </a:r>
            <a:r>
              <a:rPr lang="zh-CN" altLang="en-US" sz="1400" dirty="0"/>
              <a:t>利用时域信息）。具体地，在整张图象的不同参考位置使用不同的局部跟踪器，每个局部跟踪器在其参考位置附近的区域内搜索目标。当一个局部跟踪器成功定位目标时，它就继续保持跟踪（同事探索时域信息）；当该跟踪器丢失目标时，其他距离目标近的局部跟踪器就会被激活去继续跟踪，而原来的跟踪器就回到它的起始位置。</a:t>
            </a:r>
            <a:endParaRPr lang="en-US" altLang="zh-CN" sz="1400" dirty="0"/>
          </a:p>
          <a:p>
            <a:pPr marL="0" indent="0" algn="just">
              <a:lnSpc>
                <a:spcPct val="110000"/>
              </a:lnSpc>
              <a:spcBef>
                <a:spcPts val="0"/>
              </a:spcBef>
              <a:buNone/>
            </a:pPr>
            <a:r>
              <a:rPr lang="en-US" altLang="zh-CN" sz="2400" dirty="0"/>
              <a:t>Framework</a:t>
            </a:r>
          </a:p>
          <a:p>
            <a:pPr marL="0" indent="0" algn="just">
              <a:lnSpc>
                <a:spcPct val="110000"/>
              </a:lnSpc>
              <a:spcBef>
                <a:spcPts val="0"/>
              </a:spcBef>
              <a:buNone/>
            </a:pPr>
            <a:endParaRPr lang="en-US" altLang="zh-CN" sz="1400" dirty="0"/>
          </a:p>
        </p:txBody>
      </p:sp>
      <p:sp>
        <p:nvSpPr>
          <p:cNvPr id="4" name="内容占位符 2"/>
          <p:cNvSpPr txBox="1">
            <a:spLocks/>
          </p:cNvSpPr>
          <p:nvPr/>
        </p:nvSpPr>
        <p:spPr>
          <a:xfrm>
            <a:off x="4048125" y="691834"/>
            <a:ext cx="4119215" cy="60811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zh-CN" altLang="en-US" sz="1300" b="1" dirty="0"/>
              <a:t>时序信息聚合模块的结构</a:t>
            </a:r>
            <a:r>
              <a:rPr lang="en-US" altLang="zh-CN" sz="1300" b="1" dirty="0"/>
              <a:t>:</a:t>
            </a:r>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lvl="0" indent="0">
              <a:lnSpc>
                <a:spcPct val="100000"/>
              </a:lnSpc>
              <a:spcBef>
                <a:spcPts val="0"/>
              </a:spcBef>
              <a:buNone/>
            </a:pPr>
            <a:r>
              <a:rPr lang="en-US" altLang="zh-CN" sz="2400" dirty="0">
                <a:solidFill>
                  <a:prstClr val="black"/>
                </a:solidFill>
              </a:rPr>
              <a:t>Experiments &amp; Analysis</a:t>
            </a:r>
          </a:p>
          <a:p>
            <a:pPr marL="0" lvl="0" indent="0">
              <a:lnSpc>
                <a:spcPct val="110000"/>
              </a:lnSpc>
              <a:spcBef>
                <a:spcPts val="0"/>
              </a:spcBef>
              <a:buNone/>
            </a:pPr>
            <a:r>
              <a:rPr lang="en-US" altLang="zh-CN" sz="1200" b="1" dirty="0">
                <a:solidFill>
                  <a:prstClr val="black"/>
                </a:solidFill>
              </a:rPr>
              <a:t>Implementations.</a:t>
            </a:r>
            <a:endParaRPr lang="en-US" altLang="zh-CN" sz="1300" dirty="0"/>
          </a:p>
        </p:txBody>
      </p:sp>
      <p:sp>
        <p:nvSpPr>
          <p:cNvPr id="5" name="内容占位符 2"/>
          <p:cNvSpPr txBox="1">
            <a:spLocks/>
          </p:cNvSpPr>
          <p:nvPr/>
        </p:nvSpPr>
        <p:spPr>
          <a:xfrm>
            <a:off x="8201018" y="691830"/>
            <a:ext cx="3926305" cy="6081106"/>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p:txBody>
      </p:sp>
      <p:sp>
        <p:nvSpPr>
          <p:cNvPr id="6" name="内容占位符 2"/>
          <p:cNvSpPr txBox="1">
            <a:spLocks/>
          </p:cNvSpPr>
          <p:nvPr/>
        </p:nvSpPr>
        <p:spPr>
          <a:xfrm>
            <a:off x="0" y="108859"/>
            <a:ext cx="11610473" cy="510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CN" sz="1600" dirty="0"/>
              <a:t>[CVPR 2022] </a:t>
            </a:r>
            <a:r>
              <a:rPr lang="en-US" altLang="zh-CN" sz="1600" b="1" dirty="0"/>
              <a:t>GTELT</a:t>
            </a:r>
            <a:r>
              <a:rPr lang="zh-CN" altLang="en-US" sz="1600" b="1" dirty="0"/>
              <a:t>：</a:t>
            </a:r>
            <a:r>
              <a:rPr lang="en-US" altLang="zh-CN" sz="1600" b="1" dirty="0"/>
              <a:t>Global Tracking via Ensemble of Local Trackers </a:t>
            </a:r>
          </a:p>
          <a:p>
            <a:pPr marL="0" indent="0">
              <a:lnSpc>
                <a:spcPct val="110000"/>
              </a:lnSpc>
              <a:spcBef>
                <a:spcPts val="0"/>
              </a:spcBef>
              <a:buNone/>
            </a:pPr>
            <a:r>
              <a:rPr lang="en-US" altLang="zh-CN" sz="1200" dirty="0" err="1"/>
              <a:t>Zikun</a:t>
            </a:r>
            <a:r>
              <a:rPr lang="en-US" altLang="zh-CN" sz="1200" dirty="0"/>
              <a:t> Zhou, </a:t>
            </a:r>
            <a:r>
              <a:rPr lang="en-US" altLang="zh-CN" sz="1200" dirty="0" err="1"/>
              <a:t>Jianqiu</a:t>
            </a:r>
            <a:r>
              <a:rPr lang="en-US" altLang="zh-CN" sz="1200" dirty="0"/>
              <a:t> Chen, Wenjie Pei, </a:t>
            </a:r>
            <a:r>
              <a:rPr lang="en-US" altLang="zh-CN" sz="1200" dirty="0" err="1"/>
              <a:t>Kaige</a:t>
            </a:r>
            <a:r>
              <a:rPr lang="en-US" altLang="zh-CN" sz="1200" dirty="0"/>
              <a:t> Mao, </a:t>
            </a:r>
            <a:r>
              <a:rPr lang="en-US" altLang="zh-CN" sz="1200" dirty="0" err="1"/>
              <a:t>Hongpeng</a:t>
            </a:r>
            <a:r>
              <a:rPr lang="en-US" altLang="zh-CN" sz="1200" dirty="0"/>
              <a:t> Wang, </a:t>
            </a:r>
            <a:r>
              <a:rPr lang="en-US" altLang="zh-CN" sz="1200" dirty="0" err="1"/>
              <a:t>Zhenyu</a:t>
            </a:r>
            <a:r>
              <a:rPr lang="en-US" altLang="zh-CN" sz="1200" dirty="0"/>
              <a:t> He</a:t>
            </a:r>
            <a:r>
              <a:rPr lang="zh-CN" altLang="en-US" sz="1200" dirty="0"/>
              <a:t> </a:t>
            </a:r>
            <a:r>
              <a:rPr lang="en-US" altLang="zh-CN" sz="1200" dirty="0"/>
              <a:t>[paper] https://</a:t>
            </a:r>
            <a:r>
              <a:rPr lang="en-US" altLang="zh-CN" sz="1200" dirty="0" err="1"/>
              <a:t>arxiv.org</a:t>
            </a:r>
            <a:r>
              <a:rPr lang="en-US" altLang="zh-CN" sz="1200" dirty="0"/>
              <a:t>/pdf/2203.16092.pdf</a:t>
            </a:r>
          </a:p>
        </p:txBody>
      </p:sp>
      <p:pic>
        <p:nvPicPr>
          <p:cNvPr id="2" name="图片 1">
            <a:extLst>
              <a:ext uri="{FF2B5EF4-FFF2-40B4-BE49-F238E27FC236}">
                <a16:creationId xmlns:a16="http://schemas.microsoft.com/office/drawing/2014/main" id="{E69059FA-9042-4D43-9376-D11D7B6CD7C5}"/>
              </a:ext>
            </a:extLst>
          </p:cNvPr>
          <p:cNvPicPr>
            <a:picLocks noChangeAspect="1"/>
          </p:cNvPicPr>
          <p:nvPr/>
        </p:nvPicPr>
        <p:blipFill>
          <a:blip r:embed="rId3"/>
          <a:stretch>
            <a:fillRect/>
          </a:stretch>
        </p:blipFill>
        <p:spPr>
          <a:xfrm>
            <a:off x="40829" y="4990702"/>
            <a:ext cx="3885476" cy="1726878"/>
          </a:xfrm>
          <a:prstGeom prst="rect">
            <a:avLst/>
          </a:prstGeom>
        </p:spPr>
      </p:pic>
      <p:pic>
        <p:nvPicPr>
          <p:cNvPr id="17" name="图片 16">
            <a:extLst>
              <a:ext uri="{FF2B5EF4-FFF2-40B4-BE49-F238E27FC236}">
                <a16:creationId xmlns:a16="http://schemas.microsoft.com/office/drawing/2014/main" id="{A30946CC-BD2A-F640-B6FE-F80B63011D1C}"/>
              </a:ext>
            </a:extLst>
          </p:cNvPr>
          <p:cNvPicPr>
            <a:picLocks noChangeAspect="1"/>
          </p:cNvPicPr>
          <p:nvPr/>
        </p:nvPicPr>
        <p:blipFill>
          <a:blip r:embed="rId4"/>
          <a:stretch>
            <a:fillRect/>
          </a:stretch>
        </p:blipFill>
        <p:spPr>
          <a:xfrm>
            <a:off x="4136076" y="1130484"/>
            <a:ext cx="3702777" cy="1501400"/>
          </a:xfrm>
          <a:prstGeom prst="rect">
            <a:avLst/>
          </a:prstGeom>
        </p:spPr>
      </p:pic>
      <p:graphicFrame>
        <p:nvGraphicFramePr>
          <p:cNvPr id="18" name="表格 17">
            <a:extLst>
              <a:ext uri="{FF2B5EF4-FFF2-40B4-BE49-F238E27FC236}">
                <a16:creationId xmlns:a16="http://schemas.microsoft.com/office/drawing/2014/main" id="{C6CA16CE-1D92-2949-A4D5-D44B2E57E1AF}"/>
              </a:ext>
            </a:extLst>
          </p:cNvPr>
          <p:cNvGraphicFramePr>
            <a:graphicFrameLocks noGrp="1"/>
          </p:cNvGraphicFramePr>
          <p:nvPr/>
        </p:nvGraphicFramePr>
        <p:xfrm>
          <a:off x="4136076" y="3669297"/>
          <a:ext cx="3829063" cy="2057400"/>
        </p:xfrm>
        <a:graphic>
          <a:graphicData uri="http://schemas.openxmlformats.org/drawingml/2006/table">
            <a:tbl>
              <a:tblPr>
                <a:tableStyleId>{5940675A-B579-460E-94D1-54222C63F5DA}</a:tableStyleId>
              </a:tblPr>
              <a:tblGrid>
                <a:gridCol w="843894">
                  <a:extLst>
                    <a:ext uri="{9D8B030D-6E8A-4147-A177-3AD203B41FA5}">
                      <a16:colId xmlns:a16="http://schemas.microsoft.com/office/drawing/2014/main" val="1741530536"/>
                    </a:ext>
                  </a:extLst>
                </a:gridCol>
                <a:gridCol w="2985169">
                  <a:extLst>
                    <a:ext uri="{9D8B030D-6E8A-4147-A177-3AD203B41FA5}">
                      <a16:colId xmlns:a16="http://schemas.microsoft.com/office/drawing/2014/main" val="637072095"/>
                    </a:ext>
                  </a:extLst>
                </a:gridCol>
              </a:tblGrid>
              <a:tr h="152944">
                <a:tc>
                  <a:txBody>
                    <a:bodyPr/>
                    <a:lstStyle/>
                    <a:p>
                      <a:pPr algn="l" fontAlgn="ctr"/>
                      <a:r>
                        <a:rPr lang="en" sz="1000" u="none" strike="noStrike">
                          <a:effectLst/>
                        </a:rPr>
                        <a:t>Backbone</a:t>
                      </a:r>
                      <a:endParaRPr lang="en"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en" sz="1000" u="none" strike="noStrike" dirty="0">
                          <a:effectLst/>
                        </a:rPr>
                        <a:t>ImageNet</a:t>
                      </a:r>
                      <a:r>
                        <a:rPr lang="zh-CN" altLang="en-US" sz="1000" u="none" strike="noStrike" dirty="0">
                          <a:effectLst/>
                        </a:rPr>
                        <a:t>上预训练的</a:t>
                      </a:r>
                      <a:r>
                        <a:rPr lang="en" sz="1000" u="none" strike="noStrike" dirty="0">
                          <a:effectLst/>
                        </a:rPr>
                        <a:t>ResNet-50，conv-4</a:t>
                      </a:r>
                      <a:r>
                        <a:rPr lang="zh-CN" altLang="en-US" sz="1000" u="none" strike="noStrike" dirty="0">
                          <a:effectLst/>
                        </a:rPr>
                        <a:t>的输出作为</a:t>
                      </a:r>
                      <a:endParaRPr lang="en-US" altLang="zh-CN" sz="1000" u="none" strike="noStrike" dirty="0">
                        <a:effectLst/>
                      </a:endParaRPr>
                    </a:p>
                    <a:p>
                      <a:pPr algn="l" fontAlgn="ctr"/>
                      <a:r>
                        <a:rPr lang="en" sz="1000" u="none" strike="noStrike" dirty="0">
                          <a:effectLst/>
                        </a:rPr>
                        <a:t>Backbone</a:t>
                      </a:r>
                      <a:r>
                        <a:rPr lang="zh-CN" altLang="en-US" sz="1000" u="none" strike="noStrike" dirty="0">
                          <a:effectLst/>
                        </a:rPr>
                        <a:t>特征</a:t>
                      </a:r>
                      <a:endParaRPr lang="zh-CN" altLang="en-US" sz="1000" b="0" i="0" u="none" strike="noStrike" dirty="0">
                        <a:solidFill>
                          <a:srgbClr val="4F4F4F"/>
                        </a:solidFill>
                        <a:effectLst/>
                        <a:latin typeface="Arial" panose="020B0604020202020204" pitchFamily="34" charset="0"/>
                        <a:ea typeface="等线" panose="02010600030101010101" pitchFamily="2" charset="-122"/>
                      </a:endParaRPr>
                    </a:p>
                  </a:txBody>
                  <a:tcPr marL="9525" marR="9525" marT="9525" marB="0" anchor="ctr"/>
                </a:tc>
                <a:extLst>
                  <a:ext uri="{0D108BD9-81ED-4DB2-BD59-A6C34878D82A}">
                    <a16:rowId xmlns:a16="http://schemas.microsoft.com/office/drawing/2014/main" val="1184198609"/>
                  </a:ext>
                </a:extLst>
              </a:tr>
              <a:tr h="152944">
                <a:tc>
                  <a:txBody>
                    <a:bodyPr/>
                    <a:lstStyle/>
                    <a:p>
                      <a:pPr algn="l" fontAlgn="ctr"/>
                      <a:r>
                        <a:rPr lang="en" sz="1000" u="none" strike="noStrike">
                          <a:effectLst/>
                        </a:rPr>
                        <a:t>Head</a:t>
                      </a:r>
                      <a:endParaRPr lang="en"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en" sz="1000" u="none" strike="noStrike">
                          <a:effectLst/>
                        </a:rPr>
                        <a:t>DERT</a:t>
                      </a:r>
                      <a:endParaRPr lang="en"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extLst>
                  <a:ext uri="{0D108BD9-81ED-4DB2-BD59-A6C34878D82A}">
                    <a16:rowId xmlns:a16="http://schemas.microsoft.com/office/drawing/2014/main" val="822675161"/>
                  </a:ext>
                </a:extLst>
              </a:tr>
              <a:tr h="152944">
                <a:tc>
                  <a:txBody>
                    <a:bodyPr/>
                    <a:lstStyle/>
                    <a:p>
                      <a:pPr algn="l" fontAlgn="ctr"/>
                      <a:r>
                        <a:rPr lang="zh-CN" altLang="en-US" sz="1000" u="none" strike="noStrike">
                          <a:effectLst/>
                        </a:rPr>
                        <a:t>匈牙利算法</a:t>
                      </a:r>
                      <a:endParaRPr lang="zh-CN" altLang="en-US"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1000" u="none" strike="noStrike" dirty="0">
                          <a:effectLst/>
                        </a:rPr>
                        <a:t>从候选框内选择最终的预测框，考虑了候选框的置信度和位置</a:t>
                      </a:r>
                      <a:endParaRPr lang="zh-CN" altLang="en-US" sz="1000" b="0" i="0" u="none" strike="noStrike" dirty="0">
                        <a:solidFill>
                          <a:srgbClr val="4F4F4F"/>
                        </a:solidFill>
                        <a:effectLst/>
                        <a:latin typeface="Arial" panose="020B0604020202020204" pitchFamily="34" charset="0"/>
                        <a:ea typeface="等线" panose="02010600030101010101" pitchFamily="2" charset="-122"/>
                      </a:endParaRPr>
                    </a:p>
                  </a:txBody>
                  <a:tcPr marL="9525" marR="9525" marT="9525" marB="0" anchor="ctr"/>
                </a:tc>
                <a:extLst>
                  <a:ext uri="{0D108BD9-81ED-4DB2-BD59-A6C34878D82A}">
                    <a16:rowId xmlns:a16="http://schemas.microsoft.com/office/drawing/2014/main" val="4109210145"/>
                  </a:ext>
                </a:extLst>
              </a:tr>
              <a:tr h="152944">
                <a:tc>
                  <a:txBody>
                    <a:bodyPr/>
                    <a:lstStyle/>
                    <a:p>
                      <a:pPr algn="l" fontAlgn="ctr"/>
                      <a:r>
                        <a:rPr lang="zh-CN" altLang="en-US" sz="1000" u="none" strike="noStrike">
                          <a:effectLst/>
                        </a:rPr>
                        <a:t>候选框置信度计算</a:t>
                      </a:r>
                      <a:endParaRPr lang="zh-CN" altLang="en-US"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1000" u="none" strike="noStrike">
                          <a:effectLst/>
                        </a:rPr>
                        <a:t>模板和候选框在特征空间内的余弦相似度，通过将分类分数和余弦相似度相乘得到置信度</a:t>
                      </a:r>
                      <a:endParaRPr lang="zh-CN" altLang="en-US"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extLst>
                  <a:ext uri="{0D108BD9-81ED-4DB2-BD59-A6C34878D82A}">
                    <a16:rowId xmlns:a16="http://schemas.microsoft.com/office/drawing/2014/main" val="275591390"/>
                  </a:ext>
                </a:extLst>
              </a:tr>
              <a:tr h="152944">
                <a:tc>
                  <a:txBody>
                    <a:bodyPr/>
                    <a:lstStyle/>
                    <a:p>
                      <a:pPr algn="l" fontAlgn="ctr"/>
                      <a:r>
                        <a:rPr lang="zh-CN" altLang="en-US" sz="1000" u="none" strike="noStrike">
                          <a:effectLst/>
                        </a:rPr>
                        <a:t>目标丢失判断</a:t>
                      </a:r>
                      <a:endParaRPr lang="zh-CN" altLang="en-US"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1000" u="none" strike="noStrike">
                          <a:effectLst/>
                        </a:rPr>
                        <a:t>置信度和阈值比较</a:t>
                      </a:r>
                      <a:endParaRPr lang="zh-CN" altLang="en-US"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extLst>
                  <a:ext uri="{0D108BD9-81ED-4DB2-BD59-A6C34878D82A}">
                    <a16:rowId xmlns:a16="http://schemas.microsoft.com/office/drawing/2014/main" val="4262021023"/>
                  </a:ext>
                </a:extLst>
              </a:tr>
              <a:tr h="291868">
                <a:tc>
                  <a:txBody>
                    <a:bodyPr/>
                    <a:lstStyle/>
                    <a:p>
                      <a:pPr algn="l" fontAlgn="ctr"/>
                      <a:r>
                        <a:rPr lang="zh-CN" altLang="en-US" sz="1000" u="none" strike="noStrike">
                          <a:effectLst/>
                        </a:rPr>
                        <a:t>局部跟踪器</a:t>
                      </a:r>
                      <a:r>
                        <a:rPr lang="en" sz="1000" u="none" strike="noStrike">
                          <a:effectLst/>
                        </a:rPr>
                        <a:t>N</a:t>
                      </a:r>
                      <a:r>
                        <a:rPr lang="zh-CN" altLang="en-US" sz="1000" u="none" strike="noStrike">
                          <a:effectLst/>
                        </a:rPr>
                        <a:t>和</a:t>
                      </a:r>
                      <a:r>
                        <a:rPr lang="en" sz="1000" u="none" strike="noStrike">
                          <a:effectLst/>
                        </a:rPr>
                        <a:t>L</a:t>
                      </a:r>
                      <a:r>
                        <a:rPr lang="zh-CN" altLang="en-US" sz="1000" u="none" strike="noStrike">
                          <a:effectLst/>
                        </a:rPr>
                        <a:t>值设置</a:t>
                      </a:r>
                      <a:endParaRPr lang="zh-CN" altLang="en-US"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en-US" altLang="zh-CN" sz="1000" u="none" strike="noStrike">
                          <a:effectLst/>
                        </a:rPr>
                        <a:t>10</a:t>
                      </a:r>
                      <a:r>
                        <a:rPr lang="zh-CN" altLang="en-US" sz="1000" u="none" strike="noStrike">
                          <a:effectLst/>
                        </a:rPr>
                        <a:t>和</a:t>
                      </a:r>
                      <a:r>
                        <a:rPr lang="en-US" altLang="zh-CN" sz="1000" u="none" strike="noStrike">
                          <a:effectLst/>
                        </a:rPr>
                        <a:t>5</a:t>
                      </a:r>
                      <a:endParaRPr lang="en-US" altLang="zh-CN"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extLst>
                  <a:ext uri="{0D108BD9-81ED-4DB2-BD59-A6C34878D82A}">
                    <a16:rowId xmlns:a16="http://schemas.microsoft.com/office/drawing/2014/main" val="3215804038"/>
                  </a:ext>
                </a:extLst>
              </a:tr>
              <a:tr h="291868">
                <a:tc>
                  <a:txBody>
                    <a:bodyPr/>
                    <a:lstStyle/>
                    <a:p>
                      <a:pPr algn="l" fontAlgn="ctr"/>
                      <a:r>
                        <a:rPr lang="zh-CN" altLang="en-US" sz="1000" u="none" strike="noStrike">
                          <a:effectLst/>
                        </a:rPr>
                        <a:t>损失函数中的各个权重</a:t>
                      </a:r>
                      <a:endParaRPr lang="zh-CN" altLang="en-US"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en-US" altLang="zh-CN" sz="1000" u="none" strike="noStrike">
                          <a:effectLst/>
                        </a:rPr>
                        <a:t>1.0, 5.0 ,5.0, 2.0</a:t>
                      </a:r>
                      <a:endParaRPr lang="en-US" altLang="zh-CN"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extLst>
                  <a:ext uri="{0D108BD9-81ED-4DB2-BD59-A6C34878D82A}">
                    <a16:rowId xmlns:a16="http://schemas.microsoft.com/office/drawing/2014/main" val="6984507"/>
                  </a:ext>
                </a:extLst>
              </a:tr>
              <a:tr h="152944">
                <a:tc>
                  <a:txBody>
                    <a:bodyPr/>
                    <a:lstStyle/>
                    <a:p>
                      <a:pPr algn="l" fontAlgn="ctr"/>
                      <a:r>
                        <a:rPr lang="zh-CN" altLang="en-US" sz="1000" u="none" strike="noStrike">
                          <a:effectLst/>
                        </a:rPr>
                        <a:t>训练样本来源</a:t>
                      </a:r>
                      <a:endParaRPr lang="zh-CN" altLang="en-US" sz="1000" b="0" i="0" u="none" strike="noStrike">
                        <a:solidFill>
                          <a:srgbClr val="4F4F4F"/>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en" sz="1000" u="none" strike="noStrike" dirty="0">
                          <a:effectLst/>
                        </a:rPr>
                        <a:t>COCO, </a:t>
                      </a:r>
                      <a:r>
                        <a:rPr lang="en" sz="1000" u="none" strike="noStrike" dirty="0" err="1">
                          <a:effectLst/>
                        </a:rPr>
                        <a:t>LaSOT</a:t>
                      </a:r>
                      <a:r>
                        <a:rPr lang="en" sz="1000" u="none" strike="noStrike" dirty="0">
                          <a:effectLst/>
                        </a:rPr>
                        <a:t>, </a:t>
                      </a:r>
                      <a:r>
                        <a:rPr lang="en" sz="1000" u="none" strike="noStrike" dirty="0" err="1">
                          <a:effectLst/>
                        </a:rPr>
                        <a:t>TrackingNet</a:t>
                      </a:r>
                      <a:r>
                        <a:rPr lang="en" sz="1000" u="none" strike="noStrike" dirty="0">
                          <a:effectLst/>
                        </a:rPr>
                        <a:t>, GOT-10k</a:t>
                      </a:r>
                      <a:endParaRPr lang="en" sz="1000" b="0" i="0" u="none" strike="noStrike" dirty="0">
                        <a:solidFill>
                          <a:srgbClr val="4F4F4F"/>
                        </a:solidFill>
                        <a:effectLst/>
                        <a:latin typeface="Arial" panose="020B0604020202020204" pitchFamily="34" charset="0"/>
                        <a:ea typeface="等线" panose="02010600030101010101" pitchFamily="2" charset="-122"/>
                      </a:endParaRPr>
                    </a:p>
                  </a:txBody>
                  <a:tcPr marL="9525" marR="9525" marT="9525" marB="0" anchor="ctr"/>
                </a:tc>
                <a:extLst>
                  <a:ext uri="{0D108BD9-81ED-4DB2-BD59-A6C34878D82A}">
                    <a16:rowId xmlns:a16="http://schemas.microsoft.com/office/drawing/2014/main" val="622541241"/>
                  </a:ext>
                </a:extLst>
              </a:tr>
            </a:tbl>
          </a:graphicData>
        </a:graphic>
      </p:graphicFrame>
      <p:pic>
        <p:nvPicPr>
          <p:cNvPr id="28" name="图片 27">
            <a:extLst>
              <a:ext uri="{FF2B5EF4-FFF2-40B4-BE49-F238E27FC236}">
                <a16:creationId xmlns:a16="http://schemas.microsoft.com/office/drawing/2014/main" id="{ED44D26B-C70B-F643-BFC6-E87B0457D907}"/>
              </a:ext>
            </a:extLst>
          </p:cNvPr>
          <p:cNvPicPr>
            <a:picLocks noChangeAspect="1"/>
          </p:cNvPicPr>
          <p:nvPr/>
        </p:nvPicPr>
        <p:blipFill>
          <a:blip r:embed="rId5"/>
          <a:stretch>
            <a:fillRect/>
          </a:stretch>
        </p:blipFill>
        <p:spPr>
          <a:xfrm>
            <a:off x="8610654" y="3156666"/>
            <a:ext cx="3161020" cy="601365"/>
          </a:xfrm>
          <a:prstGeom prst="rect">
            <a:avLst/>
          </a:prstGeom>
        </p:spPr>
      </p:pic>
      <p:grpSp>
        <p:nvGrpSpPr>
          <p:cNvPr id="30" name="组合 29">
            <a:extLst>
              <a:ext uri="{FF2B5EF4-FFF2-40B4-BE49-F238E27FC236}">
                <a16:creationId xmlns:a16="http://schemas.microsoft.com/office/drawing/2014/main" id="{7BA92929-AAFA-B049-8434-8BA53D119D20}"/>
              </a:ext>
            </a:extLst>
          </p:cNvPr>
          <p:cNvGrpSpPr/>
          <p:nvPr/>
        </p:nvGrpSpPr>
        <p:grpSpPr>
          <a:xfrm>
            <a:off x="8308278" y="846498"/>
            <a:ext cx="3765774" cy="1034686"/>
            <a:chOff x="8281283" y="2317041"/>
            <a:chExt cx="3765774" cy="1034686"/>
          </a:xfrm>
        </p:grpSpPr>
        <p:pic>
          <p:nvPicPr>
            <p:cNvPr id="27" name="图片 26">
              <a:extLst>
                <a:ext uri="{FF2B5EF4-FFF2-40B4-BE49-F238E27FC236}">
                  <a16:creationId xmlns:a16="http://schemas.microsoft.com/office/drawing/2014/main" id="{F66157F6-ED9E-4144-93CB-12A31B0FBB7A}"/>
                </a:ext>
              </a:extLst>
            </p:cNvPr>
            <p:cNvPicPr>
              <a:picLocks noChangeAspect="1"/>
            </p:cNvPicPr>
            <p:nvPr/>
          </p:nvPicPr>
          <p:blipFill>
            <a:blip r:embed="rId6"/>
            <a:stretch>
              <a:fillRect/>
            </a:stretch>
          </p:blipFill>
          <p:spPr>
            <a:xfrm>
              <a:off x="8777897" y="2317041"/>
              <a:ext cx="2772546" cy="798493"/>
            </a:xfrm>
            <a:prstGeom prst="rect">
              <a:avLst/>
            </a:prstGeom>
          </p:spPr>
        </p:pic>
        <p:sp>
          <p:nvSpPr>
            <p:cNvPr id="29" name="矩形 28">
              <a:extLst>
                <a:ext uri="{FF2B5EF4-FFF2-40B4-BE49-F238E27FC236}">
                  <a16:creationId xmlns:a16="http://schemas.microsoft.com/office/drawing/2014/main" id="{FE517EF7-0881-0E45-A00F-4B8D47153895}"/>
                </a:ext>
              </a:extLst>
            </p:cNvPr>
            <p:cNvSpPr/>
            <p:nvPr/>
          </p:nvSpPr>
          <p:spPr>
            <a:xfrm>
              <a:off x="8281283" y="3120895"/>
              <a:ext cx="3765774" cy="230832"/>
            </a:xfrm>
            <a:prstGeom prst="rect">
              <a:avLst/>
            </a:prstGeom>
          </p:spPr>
          <p:txBody>
            <a:bodyPr wrap="none">
              <a:spAutoFit/>
            </a:bodyPr>
            <a:lstStyle/>
            <a:p>
              <a:r>
                <a:rPr lang="zh-CN" altLang="en-US" sz="900" dirty="0"/>
                <a:t>局部跟踪器数量和记忆模型长度不同取值在</a:t>
              </a:r>
              <a:r>
                <a:rPr lang="en" altLang="zh-CN" sz="900" dirty="0" err="1"/>
                <a:t>LaSOT</a:t>
              </a:r>
              <a:r>
                <a:rPr lang="en" altLang="zh-CN" sz="900" dirty="0"/>
                <a:t> </a:t>
              </a:r>
              <a:r>
                <a:rPr lang="zh-CN" altLang="en-US" sz="900" dirty="0"/>
                <a:t>测试集上的实验结果</a:t>
              </a:r>
            </a:p>
          </p:txBody>
        </p:sp>
      </p:grpSp>
      <p:pic>
        <p:nvPicPr>
          <p:cNvPr id="31" name="图片 30">
            <a:extLst>
              <a:ext uri="{FF2B5EF4-FFF2-40B4-BE49-F238E27FC236}">
                <a16:creationId xmlns:a16="http://schemas.microsoft.com/office/drawing/2014/main" id="{FC32A9A7-7FD6-F946-95AE-7D5426320E0A}"/>
              </a:ext>
            </a:extLst>
          </p:cNvPr>
          <p:cNvPicPr>
            <a:picLocks noChangeAspect="1"/>
          </p:cNvPicPr>
          <p:nvPr/>
        </p:nvPicPr>
        <p:blipFill>
          <a:blip r:embed="rId7"/>
          <a:stretch>
            <a:fillRect/>
          </a:stretch>
        </p:blipFill>
        <p:spPr>
          <a:xfrm>
            <a:off x="8904154" y="2083385"/>
            <a:ext cx="2520032" cy="788643"/>
          </a:xfrm>
          <a:prstGeom prst="rect">
            <a:avLst/>
          </a:prstGeom>
        </p:spPr>
      </p:pic>
      <p:sp>
        <p:nvSpPr>
          <p:cNvPr id="32" name="文本框 31">
            <a:extLst>
              <a:ext uri="{FF2B5EF4-FFF2-40B4-BE49-F238E27FC236}">
                <a16:creationId xmlns:a16="http://schemas.microsoft.com/office/drawing/2014/main" id="{100D0F3A-4F6E-F646-AD0E-CE6B26B9FADD}"/>
              </a:ext>
            </a:extLst>
          </p:cNvPr>
          <p:cNvSpPr txBox="1"/>
          <p:nvPr/>
        </p:nvSpPr>
        <p:spPr>
          <a:xfrm>
            <a:off x="9940134" y="2816130"/>
            <a:ext cx="502061" cy="230832"/>
          </a:xfrm>
          <a:prstGeom prst="rect">
            <a:avLst/>
          </a:prstGeom>
          <a:noFill/>
        </p:spPr>
        <p:txBody>
          <a:bodyPr wrap="none" rtlCol="0">
            <a:spAutoFit/>
          </a:bodyPr>
          <a:lstStyle/>
          <a:p>
            <a:r>
              <a:rPr kumimoji="1" lang="en-US" altLang="zh-CN" sz="900" dirty="0" err="1"/>
              <a:t>LaSOT</a:t>
            </a:r>
            <a:endParaRPr kumimoji="1" lang="zh-CN" altLang="en-US" sz="900" dirty="0"/>
          </a:p>
        </p:txBody>
      </p:sp>
      <p:sp>
        <p:nvSpPr>
          <p:cNvPr id="33" name="文本框 32">
            <a:extLst>
              <a:ext uri="{FF2B5EF4-FFF2-40B4-BE49-F238E27FC236}">
                <a16:creationId xmlns:a16="http://schemas.microsoft.com/office/drawing/2014/main" id="{128BDBA2-6DF0-FF48-82B4-445295C3929C}"/>
              </a:ext>
            </a:extLst>
          </p:cNvPr>
          <p:cNvSpPr txBox="1"/>
          <p:nvPr/>
        </p:nvSpPr>
        <p:spPr>
          <a:xfrm>
            <a:off x="9745625" y="3705878"/>
            <a:ext cx="837089" cy="230832"/>
          </a:xfrm>
          <a:prstGeom prst="rect">
            <a:avLst/>
          </a:prstGeom>
          <a:noFill/>
        </p:spPr>
        <p:txBody>
          <a:bodyPr wrap="none" rtlCol="0">
            <a:spAutoFit/>
          </a:bodyPr>
          <a:lstStyle/>
          <a:p>
            <a:r>
              <a:rPr kumimoji="1" lang="en-US" altLang="zh-CN" sz="900" dirty="0" err="1"/>
              <a:t>LaSOTExtSub</a:t>
            </a:r>
            <a:endParaRPr kumimoji="1" lang="zh-CN" altLang="en-US" sz="900" dirty="0"/>
          </a:p>
        </p:txBody>
      </p:sp>
      <p:pic>
        <p:nvPicPr>
          <p:cNvPr id="34" name="图片 33">
            <a:extLst>
              <a:ext uri="{FF2B5EF4-FFF2-40B4-BE49-F238E27FC236}">
                <a16:creationId xmlns:a16="http://schemas.microsoft.com/office/drawing/2014/main" id="{8522A24B-E0D9-D747-B5D1-4BDF17E778DB}"/>
              </a:ext>
            </a:extLst>
          </p:cNvPr>
          <p:cNvPicPr>
            <a:picLocks noChangeAspect="1"/>
          </p:cNvPicPr>
          <p:nvPr/>
        </p:nvPicPr>
        <p:blipFill>
          <a:blip r:embed="rId8"/>
          <a:stretch>
            <a:fillRect/>
          </a:stretch>
        </p:blipFill>
        <p:spPr>
          <a:xfrm>
            <a:off x="8606796" y="4054383"/>
            <a:ext cx="3168735" cy="510089"/>
          </a:xfrm>
          <a:prstGeom prst="rect">
            <a:avLst/>
          </a:prstGeom>
        </p:spPr>
      </p:pic>
      <p:sp>
        <p:nvSpPr>
          <p:cNvPr id="35" name="文本框 34">
            <a:extLst>
              <a:ext uri="{FF2B5EF4-FFF2-40B4-BE49-F238E27FC236}">
                <a16:creationId xmlns:a16="http://schemas.microsoft.com/office/drawing/2014/main" id="{25EC4952-FDA7-A34F-90A0-2A4069EF1EC6}"/>
              </a:ext>
            </a:extLst>
          </p:cNvPr>
          <p:cNvSpPr txBox="1"/>
          <p:nvPr/>
        </p:nvSpPr>
        <p:spPr>
          <a:xfrm>
            <a:off x="9983671" y="4502340"/>
            <a:ext cx="360996" cy="230832"/>
          </a:xfrm>
          <a:prstGeom prst="rect">
            <a:avLst/>
          </a:prstGeom>
          <a:noFill/>
        </p:spPr>
        <p:txBody>
          <a:bodyPr wrap="none" rtlCol="0">
            <a:spAutoFit/>
          </a:bodyPr>
          <a:lstStyle/>
          <a:p>
            <a:r>
              <a:rPr kumimoji="1" lang="en-US" altLang="zh-CN" sz="900" dirty="0"/>
              <a:t>TLP</a:t>
            </a:r>
            <a:endParaRPr kumimoji="1" lang="zh-CN" altLang="en-US" sz="900" dirty="0"/>
          </a:p>
        </p:txBody>
      </p:sp>
      <p:sp>
        <p:nvSpPr>
          <p:cNvPr id="36" name="矩形 35">
            <a:extLst>
              <a:ext uri="{FF2B5EF4-FFF2-40B4-BE49-F238E27FC236}">
                <a16:creationId xmlns:a16="http://schemas.microsoft.com/office/drawing/2014/main" id="{EE5BD6FF-9755-0D49-954B-88EEE7040410}"/>
              </a:ext>
            </a:extLst>
          </p:cNvPr>
          <p:cNvSpPr/>
          <p:nvPr/>
        </p:nvSpPr>
        <p:spPr>
          <a:xfrm>
            <a:off x="9940134" y="5361107"/>
            <a:ext cx="529312" cy="230832"/>
          </a:xfrm>
          <a:prstGeom prst="rect">
            <a:avLst/>
          </a:prstGeom>
        </p:spPr>
        <p:txBody>
          <a:bodyPr wrap="none">
            <a:spAutoFit/>
          </a:bodyPr>
          <a:lstStyle/>
          <a:p>
            <a:r>
              <a:rPr lang="en" altLang="zh-CN" sz="900" dirty="0" err="1"/>
              <a:t>OxUvA</a:t>
            </a:r>
            <a:endParaRPr lang="en" altLang="zh-CN" sz="900" dirty="0"/>
          </a:p>
        </p:txBody>
      </p:sp>
      <p:pic>
        <p:nvPicPr>
          <p:cNvPr id="37" name="图片 36">
            <a:extLst>
              <a:ext uri="{FF2B5EF4-FFF2-40B4-BE49-F238E27FC236}">
                <a16:creationId xmlns:a16="http://schemas.microsoft.com/office/drawing/2014/main" id="{F85B3135-653E-AE41-8F53-2A3C18231D41}"/>
              </a:ext>
            </a:extLst>
          </p:cNvPr>
          <p:cNvPicPr>
            <a:picLocks noChangeAspect="1"/>
          </p:cNvPicPr>
          <p:nvPr/>
        </p:nvPicPr>
        <p:blipFill>
          <a:blip r:embed="rId9"/>
          <a:stretch>
            <a:fillRect/>
          </a:stretch>
        </p:blipFill>
        <p:spPr>
          <a:xfrm>
            <a:off x="8503694" y="4694694"/>
            <a:ext cx="3570358" cy="708947"/>
          </a:xfrm>
          <a:prstGeom prst="rect">
            <a:avLst/>
          </a:prstGeom>
        </p:spPr>
      </p:pic>
      <p:pic>
        <p:nvPicPr>
          <p:cNvPr id="38" name="图片 37">
            <a:extLst>
              <a:ext uri="{FF2B5EF4-FFF2-40B4-BE49-F238E27FC236}">
                <a16:creationId xmlns:a16="http://schemas.microsoft.com/office/drawing/2014/main" id="{7E37B95E-AA97-124A-8780-42A07D97322C}"/>
              </a:ext>
            </a:extLst>
          </p:cNvPr>
          <p:cNvPicPr>
            <a:picLocks noChangeAspect="1"/>
          </p:cNvPicPr>
          <p:nvPr/>
        </p:nvPicPr>
        <p:blipFill>
          <a:blip r:embed="rId10"/>
          <a:stretch>
            <a:fillRect/>
          </a:stretch>
        </p:blipFill>
        <p:spPr>
          <a:xfrm>
            <a:off x="8477772" y="5712081"/>
            <a:ext cx="3570358" cy="564117"/>
          </a:xfrm>
          <a:prstGeom prst="rect">
            <a:avLst/>
          </a:prstGeom>
        </p:spPr>
      </p:pic>
      <p:sp>
        <p:nvSpPr>
          <p:cNvPr id="39" name="矩形 38">
            <a:extLst>
              <a:ext uri="{FF2B5EF4-FFF2-40B4-BE49-F238E27FC236}">
                <a16:creationId xmlns:a16="http://schemas.microsoft.com/office/drawing/2014/main" id="{6220C4BB-F33D-6E44-8B10-AD7F537BA830}"/>
              </a:ext>
            </a:extLst>
          </p:cNvPr>
          <p:cNvSpPr/>
          <p:nvPr/>
        </p:nvSpPr>
        <p:spPr>
          <a:xfrm>
            <a:off x="9756044" y="6233664"/>
            <a:ext cx="816249" cy="230832"/>
          </a:xfrm>
          <a:prstGeom prst="rect">
            <a:avLst/>
          </a:prstGeom>
        </p:spPr>
        <p:txBody>
          <a:bodyPr wrap="none">
            <a:spAutoFit/>
          </a:bodyPr>
          <a:lstStyle/>
          <a:p>
            <a:r>
              <a:rPr lang="en" altLang="zh-CN" sz="900" dirty="0"/>
              <a:t>VOT2020-LT</a:t>
            </a:r>
          </a:p>
        </p:txBody>
      </p:sp>
    </p:spTree>
    <p:extLst>
      <p:ext uri="{BB962C8B-B14F-4D97-AF65-F5344CB8AC3E}">
        <p14:creationId xmlns:p14="http://schemas.microsoft.com/office/powerpoint/2010/main" val="912952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230804D-08A0-5548-A0D1-B67178AD3EA4}"/>
              </a:ext>
            </a:extLst>
          </p:cNvPr>
          <p:cNvSpPr/>
          <p:nvPr/>
        </p:nvSpPr>
        <p:spPr>
          <a:xfrm>
            <a:off x="930166" y="712939"/>
            <a:ext cx="9982503" cy="954107"/>
          </a:xfrm>
          <a:prstGeom prst="rect">
            <a:avLst/>
          </a:prstGeom>
        </p:spPr>
        <p:txBody>
          <a:bodyPr wrap="square">
            <a:spAutoFit/>
          </a:bodyPr>
          <a:lstStyle/>
          <a:p>
            <a:r>
              <a:rPr lang="zh-CN" altLang="en-US" sz="2800" b="1" dirty="0">
                <a:effectLst/>
                <a:latin typeface="Helvetica" pitchFamily="2" charset="0"/>
              </a:rPr>
              <a:t>基于深度表征学习的热红外目标跟踪方法研究</a:t>
            </a:r>
          </a:p>
          <a:p>
            <a:endParaRPr lang="zh-CN" altLang="en-US" sz="2800" b="1" dirty="0">
              <a:effectLst/>
              <a:latin typeface="Helvetica" pitchFamily="2" charset="0"/>
            </a:endParaRPr>
          </a:p>
        </p:txBody>
      </p:sp>
      <p:sp>
        <p:nvSpPr>
          <p:cNvPr id="8" name="文本框 7">
            <a:extLst>
              <a:ext uri="{FF2B5EF4-FFF2-40B4-BE49-F238E27FC236}">
                <a16:creationId xmlns:a16="http://schemas.microsoft.com/office/drawing/2014/main" id="{BB6201E0-A8F4-E747-A3E5-EE27BED9E156}"/>
              </a:ext>
            </a:extLst>
          </p:cNvPr>
          <p:cNvSpPr txBox="1"/>
          <p:nvPr/>
        </p:nvSpPr>
        <p:spPr>
          <a:xfrm>
            <a:off x="504497" y="1747176"/>
            <a:ext cx="5401108" cy="3970318"/>
          </a:xfrm>
          <a:prstGeom prst="rect">
            <a:avLst/>
          </a:prstGeom>
          <a:noFill/>
        </p:spPr>
        <p:txBody>
          <a:bodyPr wrap="square" rtlCol="0">
            <a:spAutoFit/>
          </a:bodyPr>
          <a:lstStyle/>
          <a:p>
            <a:r>
              <a:rPr kumimoji="1" lang="zh-CN" altLang="en-US" dirty="0"/>
              <a:t>目前已有的两种针对热红外通用的目标跟踪的算法：</a:t>
            </a:r>
            <a:endParaRPr kumimoji="1" lang="en-US" altLang="zh-CN" dirty="0"/>
          </a:p>
          <a:p>
            <a:endParaRPr kumimoji="1" lang="en-US" altLang="zh-CN" dirty="0"/>
          </a:p>
          <a:p>
            <a:r>
              <a:rPr kumimoji="1" lang="zh-CN" altLang="en-US" dirty="0"/>
              <a:t>（</a:t>
            </a:r>
            <a:r>
              <a:rPr kumimoji="1" lang="en-US" altLang="zh-CN" dirty="0"/>
              <a:t>1</a:t>
            </a:r>
            <a:r>
              <a:rPr kumimoji="1" lang="zh-CN" altLang="en-US" dirty="0"/>
              <a:t>）基于传统机器学习的热红外目标跟踪方法通常利用一个手工设计的特征来表示热红外目标。</a:t>
            </a:r>
          </a:p>
          <a:p>
            <a:r>
              <a:rPr kumimoji="1" lang="zh-CN" altLang="en-US" dirty="0"/>
              <a:t>（</a:t>
            </a:r>
            <a:r>
              <a:rPr kumimoji="1" lang="en-US" altLang="zh-CN" dirty="0"/>
              <a:t>2</a:t>
            </a:r>
            <a:r>
              <a:rPr kumimoji="1" lang="zh-CN" altLang="en-US" dirty="0"/>
              <a:t>）基于深度学习的热红外目标跟踪方法利用预训练的深度卷积特征表示热红外图像目标。</a:t>
            </a:r>
            <a:endParaRPr kumimoji="1" lang="en-US" altLang="zh-CN" dirty="0"/>
          </a:p>
          <a:p>
            <a:endParaRPr kumimoji="1" lang="en-US" altLang="zh-CN" dirty="0"/>
          </a:p>
          <a:p>
            <a:r>
              <a:rPr kumimoji="1" lang="zh-CN" altLang="en-US" dirty="0"/>
              <a:t>待解决的问题：</a:t>
            </a:r>
            <a:endParaRPr kumimoji="1" lang="en-US" altLang="zh-CN" dirty="0"/>
          </a:p>
          <a:p>
            <a:r>
              <a:rPr kumimoji="1" lang="zh-CN" altLang="en-US" dirty="0"/>
              <a:t>（</a:t>
            </a:r>
            <a:r>
              <a:rPr kumimoji="1" lang="en-US" altLang="zh-CN" dirty="0"/>
              <a:t>1</a:t>
            </a:r>
            <a:r>
              <a:rPr kumimoji="1" lang="zh-CN" altLang="en-US" dirty="0"/>
              <a:t>）热红外图像没有颜色，缺乏纹理，轮廓模糊导致现有的手工设计特征难以有效得表示热红外目标</a:t>
            </a:r>
            <a:endParaRPr kumimoji="1" lang="en-US" altLang="zh-CN" dirty="0"/>
          </a:p>
          <a:p>
            <a:r>
              <a:rPr kumimoji="1" lang="zh-CN" altLang="en-US" dirty="0"/>
              <a:t>（</a:t>
            </a:r>
            <a:r>
              <a:rPr kumimoji="1" lang="en-US" altLang="zh-CN" dirty="0"/>
              <a:t>2</a:t>
            </a:r>
            <a:r>
              <a:rPr kumimoji="1" lang="zh-CN" altLang="en-US" dirty="0"/>
              <a:t>）热红外图像缺乏丰富的细节信息，导致现有的深度特征难以区分与目标相似的干扰物</a:t>
            </a:r>
            <a:endParaRPr kumimoji="1" lang="en-US" altLang="zh-CN" dirty="0"/>
          </a:p>
          <a:p>
            <a:r>
              <a:rPr kumimoji="1" lang="zh-CN" altLang="en-US" dirty="0"/>
              <a:t>（</a:t>
            </a:r>
            <a:r>
              <a:rPr kumimoji="1" lang="en-US" altLang="zh-CN" dirty="0"/>
              <a:t>3</a:t>
            </a:r>
            <a:r>
              <a:rPr kumimoji="1" lang="zh-CN" altLang="en-US" dirty="0"/>
              <a:t>）热红外目标跟踪领域缺乏大规模高多样性的热红外图像训练与评估数据集</a:t>
            </a:r>
          </a:p>
        </p:txBody>
      </p:sp>
      <p:pic>
        <p:nvPicPr>
          <p:cNvPr id="2" name="图片 1">
            <a:extLst>
              <a:ext uri="{FF2B5EF4-FFF2-40B4-BE49-F238E27FC236}">
                <a16:creationId xmlns:a16="http://schemas.microsoft.com/office/drawing/2014/main" id="{7F1AE046-D470-2641-AE5C-97338FD14700}"/>
              </a:ext>
            </a:extLst>
          </p:cNvPr>
          <p:cNvPicPr>
            <a:picLocks noChangeAspect="1"/>
          </p:cNvPicPr>
          <p:nvPr/>
        </p:nvPicPr>
        <p:blipFill>
          <a:blip r:embed="rId2"/>
          <a:stretch>
            <a:fillRect/>
          </a:stretch>
        </p:blipFill>
        <p:spPr>
          <a:xfrm>
            <a:off x="6096000" y="1747176"/>
            <a:ext cx="5905605" cy="3604025"/>
          </a:xfrm>
          <a:prstGeom prst="rect">
            <a:avLst/>
          </a:prstGeom>
        </p:spPr>
      </p:pic>
    </p:spTree>
    <p:extLst>
      <p:ext uri="{BB962C8B-B14F-4D97-AF65-F5344CB8AC3E}">
        <p14:creationId xmlns:p14="http://schemas.microsoft.com/office/powerpoint/2010/main" val="1873470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 y="691829"/>
            <a:ext cx="3985871" cy="6081107"/>
          </a:xfrm>
          <a:ln>
            <a:solidFill>
              <a:schemeClr val="tx1"/>
            </a:solidFill>
          </a:ln>
        </p:spPr>
        <p:txBody>
          <a:bodyPr>
            <a:normAutofit/>
          </a:bodyPr>
          <a:lstStyle/>
          <a:p>
            <a:pPr marL="0" indent="0">
              <a:buNone/>
            </a:pPr>
            <a:r>
              <a:rPr lang="en-US" altLang="zh-CN" sz="2400" dirty="0"/>
              <a:t>Motivation</a:t>
            </a:r>
          </a:p>
          <a:p>
            <a:pPr marL="72000" indent="-72000" algn="just">
              <a:lnSpc>
                <a:spcPct val="110000"/>
              </a:lnSpc>
              <a:spcBef>
                <a:spcPts val="0"/>
              </a:spcBef>
              <a:buFontTx/>
              <a:buChar char="-"/>
            </a:pPr>
            <a:r>
              <a:rPr lang="zh-CN" altLang="en-US" sz="1400" dirty="0"/>
              <a:t>受到深度学习在视觉目标跟踪中取得的巨大成功的启示，本章认为在可见光图像上基于分类任务而预训练的深度特征网络可以较好的用来提取热红外图像目标的特征</a:t>
            </a:r>
            <a:endParaRPr lang="en-US" altLang="zh-CN" sz="1400" dirty="0"/>
          </a:p>
          <a:p>
            <a:pPr marL="0" indent="0" algn="just">
              <a:lnSpc>
                <a:spcPct val="110000"/>
              </a:lnSpc>
              <a:spcBef>
                <a:spcPts val="0"/>
              </a:spcBef>
              <a:buNone/>
            </a:pPr>
            <a:r>
              <a:rPr lang="en-US" altLang="zh-CN" sz="2400" dirty="0">
                <a:solidFill>
                  <a:prstClr val="black"/>
                </a:solidFill>
              </a:rPr>
              <a:t>Idea</a:t>
            </a:r>
            <a:endParaRPr lang="en-US" altLang="zh-CN" sz="1400" dirty="0"/>
          </a:p>
          <a:p>
            <a:pPr marL="0" indent="0" algn="just">
              <a:lnSpc>
                <a:spcPct val="110000"/>
              </a:lnSpc>
              <a:spcBef>
                <a:spcPts val="0"/>
              </a:spcBef>
              <a:buNone/>
            </a:pPr>
            <a:r>
              <a:rPr lang="zh-CN" altLang="en-US" sz="1400" dirty="0"/>
              <a:t>将可见光图像上基于分类任务预训练的深度网络迁移到热红外跟踪中用于提取热红外目标的深度特征。此外，发现卷积层特征较全连接层特征更适合用于热红外跟踪任务。</a:t>
            </a:r>
          </a:p>
          <a:p>
            <a:pPr marL="0" indent="0" algn="just">
              <a:lnSpc>
                <a:spcPct val="110000"/>
              </a:lnSpc>
              <a:spcBef>
                <a:spcPts val="0"/>
              </a:spcBef>
              <a:buNone/>
            </a:pPr>
            <a:r>
              <a:rPr lang="zh-CN" altLang="en-US" sz="1400" dirty="0"/>
              <a:t>提出一个基于多层卷积特征结合相关滤波的集成式热红外跟踪方法。与此同时，提出一个基于</a:t>
            </a:r>
            <a:r>
              <a:rPr lang="en-US" altLang="zh-CN" sz="1400" dirty="0"/>
              <a:t>KL </a:t>
            </a:r>
            <a:r>
              <a:rPr lang="zh-CN" altLang="en-US" sz="1400" dirty="0"/>
              <a:t>散度的集成方法和一个简单的尺度估计策略用于提升跟踪的性能。</a:t>
            </a:r>
            <a:endParaRPr lang="en-US" altLang="zh-CN" sz="1400" dirty="0"/>
          </a:p>
          <a:p>
            <a:pPr marL="0" indent="0" algn="just">
              <a:lnSpc>
                <a:spcPct val="110000"/>
              </a:lnSpc>
              <a:spcBef>
                <a:spcPts val="0"/>
              </a:spcBef>
              <a:buNone/>
            </a:pPr>
            <a:r>
              <a:rPr lang="en-US" altLang="zh-CN" sz="2400" dirty="0"/>
              <a:t>Framework</a:t>
            </a:r>
          </a:p>
          <a:p>
            <a:pPr marL="0" indent="0" algn="just">
              <a:lnSpc>
                <a:spcPct val="110000"/>
              </a:lnSpc>
              <a:spcBef>
                <a:spcPts val="0"/>
              </a:spcBef>
              <a:buNone/>
            </a:pPr>
            <a:endParaRPr lang="en-US" altLang="zh-CN" sz="1400" dirty="0"/>
          </a:p>
        </p:txBody>
      </p:sp>
      <p:sp>
        <p:nvSpPr>
          <p:cNvPr id="4" name="内容占位符 2"/>
          <p:cNvSpPr txBox="1">
            <a:spLocks/>
          </p:cNvSpPr>
          <p:nvPr/>
        </p:nvSpPr>
        <p:spPr>
          <a:xfrm>
            <a:off x="4048125" y="691834"/>
            <a:ext cx="4119215" cy="60811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zh-CN" altLang="en-US" sz="1300" b="1" dirty="0"/>
              <a:t>弱滤波器：</a:t>
            </a: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集成跟踪器计算</a:t>
            </a:r>
            <a:r>
              <a:rPr lang="en-US" altLang="zh-CN" sz="1300" b="1" dirty="0"/>
              <a:t>:</a:t>
            </a:r>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尺度估计</a:t>
            </a:r>
            <a:r>
              <a:rPr lang="en-US" altLang="zh-CN" sz="1300" b="1" dirty="0"/>
              <a:t>(</a:t>
            </a:r>
            <a:r>
              <a:rPr lang="zh-CN" altLang="en-US" sz="1300" b="1" dirty="0"/>
              <a:t>给定三种不同的尺寸</a:t>
            </a:r>
            <a:r>
              <a:rPr lang="en-US" altLang="zh-CN" sz="1300" b="1" dirty="0"/>
              <a:t>):</a:t>
            </a:r>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r>
              <a:rPr lang="zh-CN" altLang="en-US" sz="1300" b="1" dirty="0">
                <a:solidFill>
                  <a:prstClr val="black"/>
                </a:solidFill>
              </a:rPr>
              <a:t>模型更新：</a:t>
            </a:r>
            <a:endParaRPr lang="en-US" altLang="zh-CN" sz="1300" b="1"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2400" dirty="0">
              <a:solidFill>
                <a:prstClr val="black"/>
              </a:solidFill>
            </a:endParaRPr>
          </a:p>
          <a:p>
            <a:pPr marL="0" lvl="0" indent="0">
              <a:lnSpc>
                <a:spcPct val="100000"/>
              </a:lnSpc>
              <a:spcBef>
                <a:spcPts val="0"/>
              </a:spcBef>
              <a:buNone/>
            </a:pPr>
            <a:endParaRPr lang="en-US" altLang="zh-CN" sz="1300" dirty="0"/>
          </a:p>
        </p:txBody>
      </p:sp>
      <p:sp>
        <p:nvSpPr>
          <p:cNvPr id="5" name="内容占位符 2"/>
          <p:cNvSpPr txBox="1">
            <a:spLocks/>
          </p:cNvSpPr>
          <p:nvPr/>
        </p:nvSpPr>
        <p:spPr>
          <a:xfrm>
            <a:off x="8201018" y="691830"/>
            <a:ext cx="3926305" cy="6081106"/>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p:txBody>
      </p:sp>
      <p:sp>
        <p:nvSpPr>
          <p:cNvPr id="6" name="内容占位符 2"/>
          <p:cNvSpPr txBox="1">
            <a:spLocks/>
          </p:cNvSpPr>
          <p:nvPr/>
        </p:nvSpPr>
        <p:spPr>
          <a:xfrm>
            <a:off x="0" y="108859"/>
            <a:ext cx="11610473" cy="510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CN" sz="1600" dirty="0"/>
              <a:t>[KBS</a:t>
            </a:r>
            <a:r>
              <a:rPr lang="zh-CN" altLang="en-US" sz="1600" dirty="0"/>
              <a:t> </a:t>
            </a:r>
            <a:r>
              <a:rPr lang="en-US" altLang="zh-CN" sz="1600" dirty="0"/>
              <a:t>2017] </a:t>
            </a:r>
            <a:r>
              <a:rPr lang="en-US" altLang="zh-CN" sz="1600" b="1" dirty="0"/>
              <a:t>Deep Convolutional Neural Networks for Thermal Infrared Object Tracking</a:t>
            </a:r>
          </a:p>
          <a:p>
            <a:pPr marL="0" indent="0">
              <a:lnSpc>
                <a:spcPct val="110000"/>
              </a:lnSpc>
              <a:spcBef>
                <a:spcPts val="0"/>
              </a:spcBef>
              <a:buNone/>
            </a:pPr>
            <a:r>
              <a:rPr lang="en-US" altLang="zh-CN" sz="1200" dirty="0" err="1"/>
              <a:t>Qiao</a:t>
            </a:r>
            <a:r>
              <a:rPr lang="en-US" altLang="zh-CN" sz="1200" dirty="0"/>
              <a:t> Liu, </a:t>
            </a:r>
            <a:r>
              <a:rPr lang="en-US" altLang="zh-CN" sz="1200" dirty="0" err="1"/>
              <a:t>Xiaohuan</a:t>
            </a:r>
            <a:r>
              <a:rPr lang="en-US" altLang="zh-CN" sz="1200" dirty="0"/>
              <a:t> Lu, </a:t>
            </a:r>
            <a:r>
              <a:rPr lang="en-US" altLang="zh-CN" sz="1200" dirty="0" err="1"/>
              <a:t>Zhenyu</a:t>
            </a:r>
            <a:r>
              <a:rPr lang="en-US" altLang="zh-CN" sz="1200" dirty="0"/>
              <a:t> He*, </a:t>
            </a:r>
            <a:r>
              <a:rPr lang="en-US" altLang="zh-CN" sz="1200" dirty="0" err="1"/>
              <a:t>Chunkai</a:t>
            </a:r>
            <a:r>
              <a:rPr lang="en-US" altLang="zh-CN" sz="1200" dirty="0"/>
              <a:t> Zhang, </a:t>
            </a:r>
            <a:r>
              <a:rPr lang="en-US" altLang="zh-CN" sz="1200" dirty="0" err="1"/>
              <a:t>Wensheng</a:t>
            </a:r>
            <a:r>
              <a:rPr lang="en-US" altLang="zh-CN" sz="1200" dirty="0"/>
              <a:t> Chen</a:t>
            </a:r>
            <a:r>
              <a:rPr lang="zh-CN" altLang="en-US" sz="1200" dirty="0"/>
              <a:t> </a:t>
            </a:r>
            <a:r>
              <a:rPr lang="en-US" altLang="zh-CN" sz="1200" dirty="0"/>
              <a:t>[paper] https://</a:t>
            </a:r>
            <a:r>
              <a:rPr lang="en-US" altLang="zh-CN" sz="1200" dirty="0" err="1"/>
              <a:t>www.sciencedirect.com</a:t>
            </a:r>
            <a:r>
              <a:rPr lang="en-US" altLang="zh-CN" sz="1200" dirty="0"/>
              <a:t>/science/article/abs/</a:t>
            </a:r>
            <a:r>
              <a:rPr lang="en-US" altLang="zh-CN" sz="1200" dirty="0" err="1"/>
              <a:t>pii</a:t>
            </a:r>
            <a:r>
              <a:rPr lang="en-US" altLang="zh-CN" sz="1200" dirty="0"/>
              <a:t>/S0950705117303544</a:t>
            </a:r>
          </a:p>
        </p:txBody>
      </p:sp>
      <p:pic>
        <p:nvPicPr>
          <p:cNvPr id="7" name="图片 6">
            <a:extLst>
              <a:ext uri="{FF2B5EF4-FFF2-40B4-BE49-F238E27FC236}">
                <a16:creationId xmlns:a16="http://schemas.microsoft.com/office/drawing/2014/main" id="{4273E981-A71B-8246-9FE1-081B74D898C5}"/>
              </a:ext>
            </a:extLst>
          </p:cNvPr>
          <p:cNvPicPr>
            <a:picLocks noChangeAspect="1"/>
          </p:cNvPicPr>
          <p:nvPr/>
        </p:nvPicPr>
        <p:blipFill>
          <a:blip r:embed="rId3"/>
          <a:stretch>
            <a:fillRect/>
          </a:stretch>
        </p:blipFill>
        <p:spPr>
          <a:xfrm>
            <a:off x="117948" y="4733172"/>
            <a:ext cx="3793791" cy="1784685"/>
          </a:xfrm>
          <a:prstGeom prst="rect">
            <a:avLst/>
          </a:prstGeom>
        </p:spPr>
      </p:pic>
      <p:pic>
        <p:nvPicPr>
          <p:cNvPr id="8" name="图片 7">
            <a:extLst>
              <a:ext uri="{FF2B5EF4-FFF2-40B4-BE49-F238E27FC236}">
                <a16:creationId xmlns:a16="http://schemas.microsoft.com/office/drawing/2014/main" id="{42C06B15-7CBF-904A-B3E6-407F3335A032}"/>
              </a:ext>
            </a:extLst>
          </p:cNvPr>
          <p:cNvPicPr>
            <a:picLocks noChangeAspect="1"/>
          </p:cNvPicPr>
          <p:nvPr/>
        </p:nvPicPr>
        <p:blipFill>
          <a:blip r:embed="rId4"/>
          <a:stretch>
            <a:fillRect/>
          </a:stretch>
        </p:blipFill>
        <p:spPr>
          <a:xfrm>
            <a:off x="4530089" y="2901747"/>
            <a:ext cx="3304403" cy="1458425"/>
          </a:xfrm>
          <a:prstGeom prst="rect">
            <a:avLst/>
          </a:prstGeom>
        </p:spPr>
      </p:pic>
      <p:pic>
        <p:nvPicPr>
          <p:cNvPr id="9" name="图片 8">
            <a:extLst>
              <a:ext uri="{FF2B5EF4-FFF2-40B4-BE49-F238E27FC236}">
                <a16:creationId xmlns:a16="http://schemas.microsoft.com/office/drawing/2014/main" id="{AFF4E601-E34A-E345-B9FB-54695DD08F0F}"/>
              </a:ext>
            </a:extLst>
          </p:cNvPr>
          <p:cNvPicPr>
            <a:picLocks noChangeAspect="1"/>
          </p:cNvPicPr>
          <p:nvPr/>
        </p:nvPicPr>
        <p:blipFill>
          <a:blip r:embed="rId5"/>
          <a:stretch>
            <a:fillRect/>
          </a:stretch>
        </p:blipFill>
        <p:spPr>
          <a:xfrm>
            <a:off x="4961696" y="4961932"/>
            <a:ext cx="2260440" cy="327600"/>
          </a:xfrm>
          <a:prstGeom prst="rect">
            <a:avLst/>
          </a:prstGeom>
        </p:spPr>
      </p:pic>
      <p:pic>
        <p:nvPicPr>
          <p:cNvPr id="10" name="图片 9">
            <a:extLst>
              <a:ext uri="{FF2B5EF4-FFF2-40B4-BE49-F238E27FC236}">
                <a16:creationId xmlns:a16="http://schemas.microsoft.com/office/drawing/2014/main" id="{E9042915-8B5E-5B4B-8C0E-8C78EA2F6780}"/>
              </a:ext>
            </a:extLst>
          </p:cNvPr>
          <p:cNvPicPr>
            <a:picLocks noChangeAspect="1"/>
          </p:cNvPicPr>
          <p:nvPr/>
        </p:nvPicPr>
        <p:blipFill>
          <a:blip r:embed="rId6"/>
          <a:stretch>
            <a:fillRect/>
          </a:stretch>
        </p:blipFill>
        <p:spPr>
          <a:xfrm>
            <a:off x="5146385" y="6117470"/>
            <a:ext cx="1701800" cy="596900"/>
          </a:xfrm>
          <a:prstGeom prst="rect">
            <a:avLst/>
          </a:prstGeom>
        </p:spPr>
      </p:pic>
      <p:pic>
        <p:nvPicPr>
          <p:cNvPr id="11" name="图片 10">
            <a:extLst>
              <a:ext uri="{FF2B5EF4-FFF2-40B4-BE49-F238E27FC236}">
                <a16:creationId xmlns:a16="http://schemas.microsoft.com/office/drawing/2014/main" id="{9132C17D-DBC5-5F41-9174-C834341BB403}"/>
              </a:ext>
            </a:extLst>
          </p:cNvPr>
          <p:cNvPicPr>
            <a:picLocks noChangeAspect="1"/>
          </p:cNvPicPr>
          <p:nvPr/>
        </p:nvPicPr>
        <p:blipFill>
          <a:blip r:embed="rId7"/>
          <a:stretch>
            <a:fillRect/>
          </a:stretch>
        </p:blipFill>
        <p:spPr>
          <a:xfrm>
            <a:off x="4651880" y="1022695"/>
            <a:ext cx="3074015" cy="1277292"/>
          </a:xfrm>
          <a:prstGeom prst="rect">
            <a:avLst/>
          </a:prstGeom>
        </p:spPr>
      </p:pic>
      <p:sp>
        <p:nvSpPr>
          <p:cNvPr id="12" name="矩形 11">
            <a:extLst>
              <a:ext uri="{FF2B5EF4-FFF2-40B4-BE49-F238E27FC236}">
                <a16:creationId xmlns:a16="http://schemas.microsoft.com/office/drawing/2014/main" id="{C17D122A-7FC0-6147-AA6B-A155A5C20A32}"/>
              </a:ext>
            </a:extLst>
          </p:cNvPr>
          <p:cNvSpPr/>
          <p:nvPr/>
        </p:nvSpPr>
        <p:spPr>
          <a:xfrm>
            <a:off x="8239477" y="418919"/>
            <a:ext cx="6096000" cy="1135247"/>
          </a:xfrm>
          <a:prstGeom prst="rect">
            <a:avLst/>
          </a:prstGeom>
        </p:spPr>
        <p:txBody>
          <a:bodyPr>
            <a:spAutoFit/>
          </a:bodyPr>
          <a:lstStyle/>
          <a:p>
            <a:pPr lvl="0"/>
            <a:endParaRPr lang="en-US" altLang="zh-CN" dirty="0">
              <a:solidFill>
                <a:prstClr val="black"/>
              </a:solidFill>
            </a:endParaRPr>
          </a:p>
          <a:p>
            <a:pPr lvl="0"/>
            <a:r>
              <a:rPr lang="en-US" altLang="zh-CN" sz="2400" dirty="0">
                <a:solidFill>
                  <a:prstClr val="black"/>
                </a:solidFill>
              </a:rPr>
              <a:t>Experiments &amp; Analysis</a:t>
            </a:r>
          </a:p>
          <a:p>
            <a:pPr lvl="0">
              <a:lnSpc>
                <a:spcPct val="110000"/>
              </a:lnSpc>
            </a:pPr>
            <a:r>
              <a:rPr lang="en-US" altLang="zh-CN" sz="1200" b="1" dirty="0">
                <a:solidFill>
                  <a:prstClr val="black"/>
                </a:solidFill>
              </a:rPr>
              <a:t>Implementations.</a:t>
            </a:r>
          </a:p>
          <a:p>
            <a:pPr lvl="0">
              <a:lnSpc>
                <a:spcPct val="110000"/>
              </a:lnSpc>
            </a:pPr>
            <a:r>
              <a:rPr lang="en-US" altLang="zh-CN" sz="1200" b="1" dirty="0">
                <a:solidFill>
                  <a:prstClr val="black"/>
                </a:solidFill>
              </a:rPr>
              <a:t>Backbone</a:t>
            </a:r>
            <a:r>
              <a:rPr lang="zh-CN" altLang="en-US" sz="1200" b="1" dirty="0">
                <a:solidFill>
                  <a:prstClr val="black"/>
                </a:solidFill>
              </a:rPr>
              <a:t> </a:t>
            </a:r>
            <a:r>
              <a:rPr lang="en-US" altLang="zh-CN" sz="1200" b="1" dirty="0">
                <a:solidFill>
                  <a:prstClr val="black"/>
                </a:solidFill>
              </a:rPr>
              <a:t>VGG16</a:t>
            </a:r>
          </a:p>
        </p:txBody>
      </p:sp>
      <p:pic>
        <p:nvPicPr>
          <p:cNvPr id="13" name="图片 12">
            <a:extLst>
              <a:ext uri="{FF2B5EF4-FFF2-40B4-BE49-F238E27FC236}">
                <a16:creationId xmlns:a16="http://schemas.microsoft.com/office/drawing/2014/main" id="{B86830BF-9FD5-D24C-BA8F-62F4A7493C1A}"/>
              </a:ext>
            </a:extLst>
          </p:cNvPr>
          <p:cNvPicPr>
            <a:picLocks noChangeAspect="1"/>
          </p:cNvPicPr>
          <p:nvPr/>
        </p:nvPicPr>
        <p:blipFill>
          <a:blip r:embed="rId8"/>
          <a:stretch>
            <a:fillRect/>
          </a:stretch>
        </p:blipFill>
        <p:spPr>
          <a:xfrm>
            <a:off x="8482935" y="1655786"/>
            <a:ext cx="3538129" cy="2380593"/>
          </a:xfrm>
          <a:prstGeom prst="rect">
            <a:avLst/>
          </a:prstGeom>
        </p:spPr>
      </p:pic>
      <p:pic>
        <p:nvPicPr>
          <p:cNvPr id="14" name="图片 13">
            <a:extLst>
              <a:ext uri="{FF2B5EF4-FFF2-40B4-BE49-F238E27FC236}">
                <a16:creationId xmlns:a16="http://schemas.microsoft.com/office/drawing/2014/main" id="{3994F473-5244-674A-9413-5C5E10EEE4A0}"/>
              </a:ext>
            </a:extLst>
          </p:cNvPr>
          <p:cNvPicPr>
            <a:picLocks noChangeAspect="1"/>
          </p:cNvPicPr>
          <p:nvPr/>
        </p:nvPicPr>
        <p:blipFill>
          <a:blip r:embed="rId9"/>
          <a:stretch>
            <a:fillRect/>
          </a:stretch>
        </p:blipFill>
        <p:spPr>
          <a:xfrm>
            <a:off x="8482935" y="4137999"/>
            <a:ext cx="3538128" cy="2466951"/>
          </a:xfrm>
          <a:prstGeom prst="rect">
            <a:avLst/>
          </a:prstGeom>
        </p:spPr>
      </p:pic>
    </p:spTree>
    <p:extLst>
      <p:ext uri="{BB962C8B-B14F-4D97-AF65-F5344CB8AC3E}">
        <p14:creationId xmlns:p14="http://schemas.microsoft.com/office/powerpoint/2010/main" val="3067620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 y="691829"/>
            <a:ext cx="3985871" cy="6081107"/>
          </a:xfrm>
          <a:ln>
            <a:solidFill>
              <a:schemeClr val="tx1"/>
            </a:solidFill>
          </a:ln>
        </p:spPr>
        <p:txBody>
          <a:bodyPr>
            <a:normAutofit/>
          </a:bodyPr>
          <a:lstStyle/>
          <a:p>
            <a:pPr marL="0" indent="0">
              <a:buNone/>
            </a:pPr>
            <a:r>
              <a:rPr lang="en-US" altLang="zh-CN" sz="2400" dirty="0"/>
              <a:t>Motivation</a:t>
            </a:r>
          </a:p>
          <a:p>
            <a:pPr marL="0" indent="0" algn="just">
              <a:lnSpc>
                <a:spcPct val="110000"/>
              </a:lnSpc>
              <a:spcBef>
                <a:spcPts val="0"/>
              </a:spcBef>
              <a:buNone/>
            </a:pPr>
            <a:r>
              <a:rPr lang="zh-CN" altLang="en-US" sz="1400" dirty="0"/>
              <a:t>第一，用于表示热红外目标的分类网络的特征在跟踪任务上并非最优，仅仅关注了不同目标之间的差异，而跟踪任务需要的特征既需要区分不同类目标，也需要区分同类目标。第二，单个卷积层特征难以应对多种挑战。第三，这些深度特征对目标的空间变化不鲁棒，而跟踪过程中目标经常发生上述的空间变化。</a:t>
            </a:r>
            <a:endParaRPr lang="en-US" altLang="zh-CN" sz="1400" dirty="0"/>
          </a:p>
          <a:p>
            <a:pPr marL="0" indent="0" algn="just">
              <a:lnSpc>
                <a:spcPct val="110000"/>
              </a:lnSpc>
              <a:spcBef>
                <a:spcPts val="0"/>
              </a:spcBef>
              <a:buNone/>
            </a:pPr>
            <a:r>
              <a:rPr lang="en-US" altLang="zh-CN" sz="2400" dirty="0">
                <a:solidFill>
                  <a:prstClr val="black"/>
                </a:solidFill>
              </a:rPr>
              <a:t>Idea</a:t>
            </a:r>
            <a:endParaRPr lang="en-US" altLang="zh-CN" sz="1400" dirty="0"/>
          </a:p>
          <a:p>
            <a:pPr marL="72000" indent="-72000" algn="just">
              <a:lnSpc>
                <a:spcPct val="110000"/>
              </a:lnSpc>
              <a:spcBef>
                <a:spcPts val="0"/>
              </a:spcBef>
              <a:buFontTx/>
              <a:buChar char="-"/>
            </a:pPr>
            <a:r>
              <a:rPr lang="zh-CN" altLang="en-US" sz="1400" dirty="0"/>
              <a:t>提出在匹配任务下学习层次空间感知的特征模型用于热红外目标跟踪。</a:t>
            </a:r>
          </a:p>
          <a:p>
            <a:pPr marL="72000" indent="-72000" algn="just">
              <a:lnSpc>
                <a:spcPct val="110000"/>
              </a:lnSpc>
              <a:spcBef>
                <a:spcPts val="0"/>
              </a:spcBef>
              <a:buFontTx/>
              <a:buChar char="-"/>
            </a:pPr>
            <a:r>
              <a:rPr lang="zh-CN" altLang="en-US" sz="1400" dirty="0"/>
              <a:t>提出了一个层次空间融合网络同时获取高层语义特征与浅层空间结构特征。同时，提出一个空间变化感知网络学习对目标空间变化鲁棒的特征。</a:t>
            </a:r>
            <a:endParaRPr lang="en-US" altLang="zh-CN" sz="1400" dirty="0"/>
          </a:p>
          <a:p>
            <a:pPr marL="0" indent="0" algn="just">
              <a:lnSpc>
                <a:spcPct val="110000"/>
              </a:lnSpc>
              <a:spcBef>
                <a:spcPts val="0"/>
              </a:spcBef>
              <a:buNone/>
            </a:pPr>
            <a:r>
              <a:rPr lang="en-US" altLang="zh-CN" sz="2400" dirty="0"/>
              <a:t>Framework</a:t>
            </a:r>
          </a:p>
          <a:p>
            <a:pPr marL="0" indent="0" algn="just">
              <a:lnSpc>
                <a:spcPct val="110000"/>
              </a:lnSpc>
              <a:spcBef>
                <a:spcPts val="0"/>
              </a:spcBef>
              <a:buNone/>
            </a:pPr>
            <a:endParaRPr lang="en-US" altLang="zh-CN" sz="1400" dirty="0"/>
          </a:p>
        </p:txBody>
      </p:sp>
      <p:sp>
        <p:nvSpPr>
          <p:cNvPr id="4" name="内容占位符 2"/>
          <p:cNvSpPr txBox="1">
            <a:spLocks/>
          </p:cNvSpPr>
          <p:nvPr/>
        </p:nvSpPr>
        <p:spPr>
          <a:xfrm>
            <a:off x="4048125" y="691834"/>
            <a:ext cx="4119215" cy="608110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zh-CN" altLang="en-US" sz="1300" b="1" dirty="0"/>
              <a:t>层次融合网络计算公式</a:t>
            </a:r>
            <a:r>
              <a:rPr lang="en-US" altLang="zh-CN" sz="1300" b="1" dirty="0"/>
              <a:t>:</a:t>
            </a:r>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r>
              <a:rPr lang="zh-CN" altLang="en-US" sz="1300" b="1" dirty="0"/>
              <a:t>空间感知网络</a:t>
            </a:r>
            <a:r>
              <a:rPr lang="en-US" altLang="zh-CN" sz="1300" b="1" dirty="0"/>
              <a:t>:</a:t>
            </a:r>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indent="0">
              <a:lnSpc>
                <a:spcPct val="110000"/>
              </a:lnSpc>
              <a:spcBef>
                <a:spcPts val="0"/>
              </a:spcBef>
              <a:buNone/>
            </a:pPr>
            <a:endParaRPr lang="en-US" altLang="zh-CN" sz="1300" b="1" dirty="0"/>
          </a:p>
          <a:p>
            <a:pPr marL="0" lvl="0" indent="0">
              <a:lnSpc>
                <a:spcPct val="100000"/>
              </a:lnSpc>
              <a:spcBef>
                <a:spcPts val="0"/>
              </a:spcBef>
              <a:buNone/>
            </a:pPr>
            <a:endParaRPr lang="en-US" altLang="zh-CN" sz="1300" b="1" dirty="0"/>
          </a:p>
          <a:p>
            <a:pPr marL="0" lvl="0" indent="0">
              <a:lnSpc>
                <a:spcPct val="100000"/>
              </a:lnSpc>
              <a:spcBef>
                <a:spcPts val="0"/>
              </a:spcBef>
              <a:buNone/>
            </a:pPr>
            <a:r>
              <a:rPr lang="en-US" altLang="zh-CN" sz="2400" dirty="0">
                <a:solidFill>
                  <a:prstClr val="black"/>
                </a:solidFill>
              </a:rPr>
              <a:t>Experiments &amp; Analysis</a:t>
            </a:r>
          </a:p>
          <a:p>
            <a:pPr marL="0" lvl="0" indent="0">
              <a:lnSpc>
                <a:spcPct val="110000"/>
              </a:lnSpc>
              <a:spcBef>
                <a:spcPts val="0"/>
              </a:spcBef>
              <a:buNone/>
            </a:pPr>
            <a:r>
              <a:rPr lang="en-US" altLang="zh-CN" sz="1200" b="1" dirty="0">
                <a:solidFill>
                  <a:prstClr val="black"/>
                </a:solidFill>
              </a:rPr>
              <a:t>Implementations.</a:t>
            </a:r>
          </a:p>
          <a:p>
            <a:pPr marL="0" lvl="0" indent="0">
              <a:lnSpc>
                <a:spcPct val="110000"/>
              </a:lnSpc>
              <a:spcBef>
                <a:spcPts val="0"/>
              </a:spcBef>
              <a:buNone/>
            </a:pPr>
            <a:r>
              <a:rPr lang="en-US" altLang="zh-CN" sz="1200" b="1" dirty="0">
                <a:solidFill>
                  <a:prstClr val="black"/>
                </a:solidFill>
              </a:rPr>
              <a:t>Backbone</a:t>
            </a:r>
            <a:r>
              <a:rPr lang="zh-CN" altLang="en-US" sz="1200" b="1" dirty="0">
                <a:solidFill>
                  <a:prstClr val="black"/>
                </a:solidFill>
              </a:rPr>
              <a:t> </a:t>
            </a:r>
            <a:r>
              <a:rPr lang="en-US" altLang="zh-CN" sz="1200" b="1" dirty="0" err="1">
                <a:solidFill>
                  <a:prstClr val="black"/>
                </a:solidFill>
              </a:rPr>
              <a:t>AlexNet</a:t>
            </a:r>
            <a:endParaRPr lang="en-US" altLang="zh-CN" sz="1200" b="1" dirty="0">
              <a:solidFill>
                <a:prstClr val="black"/>
              </a:solidFill>
            </a:endParaRPr>
          </a:p>
          <a:p>
            <a:pPr marL="0" lvl="0" indent="0">
              <a:lnSpc>
                <a:spcPct val="110000"/>
              </a:lnSpc>
              <a:spcBef>
                <a:spcPts val="0"/>
              </a:spcBef>
              <a:buNone/>
            </a:pPr>
            <a:endParaRPr lang="en-US" altLang="zh-CN" sz="1200" b="1" dirty="0">
              <a:solidFill>
                <a:prstClr val="black"/>
              </a:solidFill>
            </a:endParaRPr>
          </a:p>
          <a:p>
            <a:pPr marL="0" lvl="0" indent="0">
              <a:lnSpc>
                <a:spcPct val="110000"/>
              </a:lnSpc>
              <a:spcBef>
                <a:spcPts val="0"/>
              </a:spcBef>
              <a:buNone/>
            </a:pPr>
            <a:r>
              <a:rPr lang="zh-CN" altLang="en-US" sz="1200" b="1" dirty="0">
                <a:solidFill>
                  <a:prstClr val="black"/>
                </a:solidFill>
              </a:rPr>
              <a:t>训练数据集 </a:t>
            </a:r>
            <a:r>
              <a:rPr lang="en-US" altLang="zh-CN" sz="1200" b="1" dirty="0">
                <a:solidFill>
                  <a:prstClr val="black"/>
                </a:solidFill>
              </a:rPr>
              <a:t>VID2015</a:t>
            </a:r>
          </a:p>
          <a:p>
            <a:pPr marL="0" lvl="0" indent="0">
              <a:lnSpc>
                <a:spcPct val="110000"/>
              </a:lnSpc>
              <a:spcBef>
                <a:spcPts val="0"/>
              </a:spcBef>
              <a:buNone/>
            </a:pPr>
            <a:r>
              <a:rPr lang="zh-CN" altLang="en-US" sz="1200" b="1" dirty="0">
                <a:solidFill>
                  <a:prstClr val="black"/>
                </a:solidFill>
              </a:rPr>
              <a:t>训练样本生成  </a:t>
            </a:r>
            <a:endParaRPr lang="en-US" altLang="zh-CN" sz="1200" dirty="0"/>
          </a:p>
        </p:txBody>
      </p:sp>
      <p:sp>
        <p:nvSpPr>
          <p:cNvPr id="5" name="内容占位符 2"/>
          <p:cNvSpPr txBox="1">
            <a:spLocks/>
          </p:cNvSpPr>
          <p:nvPr/>
        </p:nvSpPr>
        <p:spPr>
          <a:xfrm>
            <a:off x="8201018" y="691830"/>
            <a:ext cx="3926305" cy="6081106"/>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p:txBody>
      </p:sp>
      <p:sp>
        <p:nvSpPr>
          <p:cNvPr id="6" name="内容占位符 2"/>
          <p:cNvSpPr txBox="1">
            <a:spLocks/>
          </p:cNvSpPr>
          <p:nvPr/>
        </p:nvSpPr>
        <p:spPr>
          <a:xfrm>
            <a:off x="0" y="108859"/>
            <a:ext cx="11610473" cy="510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CN" sz="1600" b="1" dirty="0"/>
              <a:t>Thermal Infrared Object Tracking via Siamese Convolutional Neural Networks </a:t>
            </a:r>
          </a:p>
          <a:p>
            <a:pPr marL="0" indent="0">
              <a:lnSpc>
                <a:spcPct val="110000"/>
              </a:lnSpc>
              <a:spcBef>
                <a:spcPts val="0"/>
              </a:spcBef>
              <a:buNone/>
            </a:pPr>
            <a:r>
              <a:rPr lang="en-US" altLang="zh-CN" sz="1200" dirty="0" err="1"/>
              <a:t>Qiao</a:t>
            </a:r>
            <a:r>
              <a:rPr lang="en-US" altLang="zh-CN" sz="1200" dirty="0"/>
              <a:t> Liu, Di Yuan, </a:t>
            </a:r>
            <a:r>
              <a:rPr lang="en-US" altLang="zh-CN" sz="1200" dirty="0" err="1"/>
              <a:t>Zhenyu</a:t>
            </a:r>
            <a:r>
              <a:rPr lang="en-US" altLang="zh-CN" sz="1200" dirty="0"/>
              <a:t> He*[paper] https://</a:t>
            </a:r>
            <a:r>
              <a:rPr lang="en-US" altLang="zh-CN" sz="1200" dirty="0" err="1"/>
              <a:t>ieeexplore.ieee.org</a:t>
            </a:r>
            <a:r>
              <a:rPr lang="en-US" altLang="zh-CN" sz="1200" dirty="0"/>
              <a:t>/abstract/document/8304241</a:t>
            </a:r>
          </a:p>
        </p:txBody>
      </p:sp>
      <p:pic>
        <p:nvPicPr>
          <p:cNvPr id="7" name="图片 6">
            <a:extLst>
              <a:ext uri="{FF2B5EF4-FFF2-40B4-BE49-F238E27FC236}">
                <a16:creationId xmlns:a16="http://schemas.microsoft.com/office/drawing/2014/main" id="{35190BC1-584F-8D42-A985-F891F526929C}"/>
              </a:ext>
            </a:extLst>
          </p:cNvPr>
          <p:cNvPicPr>
            <a:picLocks noChangeAspect="1"/>
          </p:cNvPicPr>
          <p:nvPr/>
        </p:nvPicPr>
        <p:blipFill>
          <a:blip r:embed="rId3"/>
          <a:stretch>
            <a:fillRect/>
          </a:stretch>
        </p:blipFill>
        <p:spPr>
          <a:xfrm>
            <a:off x="459490" y="4898129"/>
            <a:ext cx="3149128" cy="1722451"/>
          </a:xfrm>
          <a:prstGeom prst="rect">
            <a:avLst/>
          </a:prstGeom>
        </p:spPr>
      </p:pic>
      <p:pic>
        <p:nvPicPr>
          <p:cNvPr id="8" name="图片 7">
            <a:extLst>
              <a:ext uri="{FF2B5EF4-FFF2-40B4-BE49-F238E27FC236}">
                <a16:creationId xmlns:a16="http://schemas.microsoft.com/office/drawing/2014/main" id="{55A0B544-CCB3-5545-B282-D6C3464B0F4E}"/>
              </a:ext>
            </a:extLst>
          </p:cNvPr>
          <p:cNvPicPr>
            <a:picLocks noChangeAspect="1"/>
          </p:cNvPicPr>
          <p:nvPr/>
        </p:nvPicPr>
        <p:blipFill>
          <a:blip r:embed="rId4"/>
          <a:stretch>
            <a:fillRect/>
          </a:stretch>
        </p:blipFill>
        <p:spPr>
          <a:xfrm>
            <a:off x="4226890" y="2161487"/>
            <a:ext cx="3738220" cy="1100698"/>
          </a:xfrm>
          <a:prstGeom prst="rect">
            <a:avLst/>
          </a:prstGeom>
        </p:spPr>
      </p:pic>
      <p:pic>
        <p:nvPicPr>
          <p:cNvPr id="9" name="图片 8">
            <a:extLst>
              <a:ext uri="{FF2B5EF4-FFF2-40B4-BE49-F238E27FC236}">
                <a16:creationId xmlns:a16="http://schemas.microsoft.com/office/drawing/2014/main" id="{569E8248-0B10-C746-9370-4D836381A99F}"/>
              </a:ext>
            </a:extLst>
          </p:cNvPr>
          <p:cNvPicPr>
            <a:picLocks noChangeAspect="1"/>
          </p:cNvPicPr>
          <p:nvPr/>
        </p:nvPicPr>
        <p:blipFill>
          <a:blip r:embed="rId5"/>
          <a:stretch>
            <a:fillRect/>
          </a:stretch>
        </p:blipFill>
        <p:spPr>
          <a:xfrm>
            <a:off x="4699753" y="1014201"/>
            <a:ext cx="2792494" cy="472260"/>
          </a:xfrm>
          <a:prstGeom prst="rect">
            <a:avLst/>
          </a:prstGeom>
        </p:spPr>
      </p:pic>
      <p:pic>
        <p:nvPicPr>
          <p:cNvPr id="11" name="图片 10">
            <a:extLst>
              <a:ext uri="{FF2B5EF4-FFF2-40B4-BE49-F238E27FC236}">
                <a16:creationId xmlns:a16="http://schemas.microsoft.com/office/drawing/2014/main" id="{A7632590-6D64-6143-8471-CFED7603FCC2}"/>
              </a:ext>
            </a:extLst>
          </p:cNvPr>
          <p:cNvPicPr>
            <a:picLocks noChangeAspect="1"/>
          </p:cNvPicPr>
          <p:nvPr/>
        </p:nvPicPr>
        <p:blipFill>
          <a:blip r:embed="rId6"/>
          <a:stretch>
            <a:fillRect/>
          </a:stretch>
        </p:blipFill>
        <p:spPr>
          <a:xfrm>
            <a:off x="4181432" y="5174788"/>
            <a:ext cx="3829136" cy="1338022"/>
          </a:xfrm>
          <a:prstGeom prst="rect">
            <a:avLst/>
          </a:prstGeom>
        </p:spPr>
      </p:pic>
      <p:pic>
        <p:nvPicPr>
          <p:cNvPr id="12" name="图片 11">
            <a:extLst>
              <a:ext uri="{FF2B5EF4-FFF2-40B4-BE49-F238E27FC236}">
                <a16:creationId xmlns:a16="http://schemas.microsoft.com/office/drawing/2014/main" id="{BBF5DABE-481D-3C42-819A-54CB8BA7CE80}"/>
              </a:ext>
            </a:extLst>
          </p:cNvPr>
          <p:cNvPicPr>
            <a:picLocks noChangeAspect="1"/>
          </p:cNvPicPr>
          <p:nvPr/>
        </p:nvPicPr>
        <p:blipFill>
          <a:blip r:embed="rId7"/>
          <a:stretch>
            <a:fillRect/>
          </a:stretch>
        </p:blipFill>
        <p:spPr>
          <a:xfrm>
            <a:off x="8346105" y="833544"/>
            <a:ext cx="3537609" cy="2428641"/>
          </a:xfrm>
          <a:prstGeom prst="rect">
            <a:avLst/>
          </a:prstGeom>
        </p:spPr>
      </p:pic>
      <p:pic>
        <p:nvPicPr>
          <p:cNvPr id="13" name="图片 12">
            <a:extLst>
              <a:ext uri="{FF2B5EF4-FFF2-40B4-BE49-F238E27FC236}">
                <a16:creationId xmlns:a16="http://schemas.microsoft.com/office/drawing/2014/main" id="{61F9671F-116C-2E4A-9E81-26F470CB33DD}"/>
              </a:ext>
            </a:extLst>
          </p:cNvPr>
          <p:cNvPicPr>
            <a:picLocks noChangeAspect="1"/>
          </p:cNvPicPr>
          <p:nvPr/>
        </p:nvPicPr>
        <p:blipFill>
          <a:blip r:embed="rId8"/>
          <a:stretch>
            <a:fillRect/>
          </a:stretch>
        </p:blipFill>
        <p:spPr>
          <a:xfrm>
            <a:off x="8283940" y="3595816"/>
            <a:ext cx="3843383" cy="2664431"/>
          </a:xfrm>
          <a:prstGeom prst="rect">
            <a:avLst/>
          </a:prstGeom>
        </p:spPr>
      </p:pic>
    </p:spTree>
    <p:extLst>
      <p:ext uri="{BB962C8B-B14F-4D97-AF65-F5344CB8AC3E}">
        <p14:creationId xmlns:p14="http://schemas.microsoft.com/office/powerpoint/2010/main" val="6868096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TotalTime>
  <Words>2723</Words>
  <Application>Microsoft Macintosh PowerPoint</Application>
  <PresentationFormat>宽屏</PresentationFormat>
  <Paragraphs>389</Paragraphs>
  <Slides>12</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等线</vt:lpstr>
      <vt:lpstr>等线 Light</vt:lpstr>
      <vt:lpstr>Arial</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163</cp:revision>
  <dcterms:created xsi:type="dcterms:W3CDTF">2022-07-10T06:05:00Z</dcterms:created>
  <dcterms:modified xsi:type="dcterms:W3CDTF">2022-07-10T14:23:21Z</dcterms:modified>
</cp:coreProperties>
</file>